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2" r:id="rId6"/>
    <p:sldId id="263" r:id="rId7"/>
    <p:sldId id="264" r:id="rId8"/>
    <p:sldId id="265" r:id="rId9"/>
    <p:sldId id="266" r:id="rId10"/>
    <p:sldId id="269"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10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1" d="100"/>
          <a:sy n="61" d="100"/>
        </p:scale>
        <p:origin x="8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D9B8F-5B72-4237-8F4B-A2D6B9F540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E2E63B2-D294-41B3-824E-0709327D93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D59ED48-4334-456B-9F70-BFCE2074F596}"/>
              </a:ext>
            </a:extLst>
          </p:cNvPr>
          <p:cNvSpPr>
            <a:spLocks noGrp="1"/>
          </p:cNvSpPr>
          <p:nvPr>
            <p:ph type="dt" sz="half" idx="10"/>
          </p:nvPr>
        </p:nvSpPr>
        <p:spPr/>
        <p:txBody>
          <a:bodyPr/>
          <a:lstStyle/>
          <a:p>
            <a:fld id="{22E10B22-1963-4322-B1E8-5D52E12A265C}" type="datetimeFigureOut">
              <a:rPr lang="en-GB" smtClean="0"/>
              <a:t>26/11/2020</a:t>
            </a:fld>
            <a:endParaRPr lang="en-GB"/>
          </a:p>
        </p:txBody>
      </p:sp>
      <p:sp>
        <p:nvSpPr>
          <p:cNvPr id="5" name="Footer Placeholder 4">
            <a:extLst>
              <a:ext uri="{FF2B5EF4-FFF2-40B4-BE49-F238E27FC236}">
                <a16:creationId xmlns:a16="http://schemas.microsoft.com/office/drawing/2014/main" id="{FE6BB99A-13E2-4403-89AB-B5225AA316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009ACC-6056-41B2-9B41-A9BD9D023AEF}"/>
              </a:ext>
            </a:extLst>
          </p:cNvPr>
          <p:cNvSpPr>
            <a:spLocks noGrp="1"/>
          </p:cNvSpPr>
          <p:nvPr>
            <p:ph type="sldNum" sz="quarter" idx="12"/>
          </p:nvPr>
        </p:nvSpPr>
        <p:spPr/>
        <p:txBody>
          <a:bodyPr/>
          <a:lstStyle/>
          <a:p>
            <a:fld id="{9F4A0D35-2ACE-485D-BFB3-EEEA7315825F}" type="slidenum">
              <a:rPr lang="en-GB" smtClean="0"/>
              <a:t>‹#›</a:t>
            </a:fld>
            <a:endParaRPr lang="en-GB"/>
          </a:p>
        </p:txBody>
      </p:sp>
    </p:spTree>
    <p:extLst>
      <p:ext uri="{BB962C8B-B14F-4D97-AF65-F5344CB8AC3E}">
        <p14:creationId xmlns:p14="http://schemas.microsoft.com/office/powerpoint/2010/main" val="4071643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85CFC-BAC4-4E99-A99A-B4432531D6D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C3E9E24-AC08-49E1-9BDE-74A173C55D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4F5E4E-F19F-4707-B7AD-C16F87FA0F1C}"/>
              </a:ext>
            </a:extLst>
          </p:cNvPr>
          <p:cNvSpPr>
            <a:spLocks noGrp="1"/>
          </p:cNvSpPr>
          <p:nvPr>
            <p:ph type="dt" sz="half" idx="10"/>
          </p:nvPr>
        </p:nvSpPr>
        <p:spPr/>
        <p:txBody>
          <a:bodyPr/>
          <a:lstStyle/>
          <a:p>
            <a:fld id="{22E10B22-1963-4322-B1E8-5D52E12A265C}" type="datetimeFigureOut">
              <a:rPr lang="en-GB" smtClean="0"/>
              <a:t>26/11/2020</a:t>
            </a:fld>
            <a:endParaRPr lang="en-GB"/>
          </a:p>
        </p:txBody>
      </p:sp>
      <p:sp>
        <p:nvSpPr>
          <p:cNvPr id="5" name="Footer Placeholder 4">
            <a:extLst>
              <a:ext uri="{FF2B5EF4-FFF2-40B4-BE49-F238E27FC236}">
                <a16:creationId xmlns:a16="http://schemas.microsoft.com/office/drawing/2014/main" id="{F7C6405A-DFDA-40FB-983D-9D3492DD87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976AE1-A9CD-4248-B33A-58560BDDE03B}"/>
              </a:ext>
            </a:extLst>
          </p:cNvPr>
          <p:cNvSpPr>
            <a:spLocks noGrp="1"/>
          </p:cNvSpPr>
          <p:nvPr>
            <p:ph type="sldNum" sz="quarter" idx="12"/>
          </p:nvPr>
        </p:nvSpPr>
        <p:spPr/>
        <p:txBody>
          <a:bodyPr/>
          <a:lstStyle/>
          <a:p>
            <a:fld id="{9F4A0D35-2ACE-485D-BFB3-EEEA7315825F}" type="slidenum">
              <a:rPr lang="en-GB" smtClean="0"/>
              <a:t>‹#›</a:t>
            </a:fld>
            <a:endParaRPr lang="en-GB"/>
          </a:p>
        </p:txBody>
      </p:sp>
    </p:spTree>
    <p:extLst>
      <p:ext uri="{BB962C8B-B14F-4D97-AF65-F5344CB8AC3E}">
        <p14:creationId xmlns:p14="http://schemas.microsoft.com/office/powerpoint/2010/main" val="2523301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00E2D5-C516-4219-ABD0-FF5907F4549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3A5EB9A-E79D-4CFC-A280-FBD1EAEFEA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F0D780-E88B-4516-AC16-CB9F0C1B943A}"/>
              </a:ext>
            </a:extLst>
          </p:cNvPr>
          <p:cNvSpPr>
            <a:spLocks noGrp="1"/>
          </p:cNvSpPr>
          <p:nvPr>
            <p:ph type="dt" sz="half" idx="10"/>
          </p:nvPr>
        </p:nvSpPr>
        <p:spPr/>
        <p:txBody>
          <a:bodyPr/>
          <a:lstStyle/>
          <a:p>
            <a:fld id="{22E10B22-1963-4322-B1E8-5D52E12A265C}" type="datetimeFigureOut">
              <a:rPr lang="en-GB" smtClean="0"/>
              <a:t>26/11/2020</a:t>
            </a:fld>
            <a:endParaRPr lang="en-GB"/>
          </a:p>
        </p:txBody>
      </p:sp>
      <p:sp>
        <p:nvSpPr>
          <p:cNvPr id="5" name="Footer Placeholder 4">
            <a:extLst>
              <a:ext uri="{FF2B5EF4-FFF2-40B4-BE49-F238E27FC236}">
                <a16:creationId xmlns:a16="http://schemas.microsoft.com/office/drawing/2014/main" id="{8FEB2AC5-C25A-4A97-9A8D-64817261D0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D51360-FE26-4231-B03D-E67AE1BB5B78}"/>
              </a:ext>
            </a:extLst>
          </p:cNvPr>
          <p:cNvSpPr>
            <a:spLocks noGrp="1"/>
          </p:cNvSpPr>
          <p:nvPr>
            <p:ph type="sldNum" sz="quarter" idx="12"/>
          </p:nvPr>
        </p:nvSpPr>
        <p:spPr/>
        <p:txBody>
          <a:bodyPr/>
          <a:lstStyle/>
          <a:p>
            <a:fld id="{9F4A0D35-2ACE-485D-BFB3-EEEA7315825F}" type="slidenum">
              <a:rPr lang="en-GB" smtClean="0"/>
              <a:t>‹#›</a:t>
            </a:fld>
            <a:endParaRPr lang="en-GB"/>
          </a:p>
        </p:txBody>
      </p:sp>
    </p:spTree>
    <p:extLst>
      <p:ext uri="{BB962C8B-B14F-4D97-AF65-F5344CB8AC3E}">
        <p14:creationId xmlns:p14="http://schemas.microsoft.com/office/powerpoint/2010/main" val="1673836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F11A6-D241-4DE4-BF04-F4FAD27B894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25F7193-A5E5-44B9-AB31-CCE7761A0C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AF1A2E-5A3D-49CF-8325-18E4061E7574}"/>
              </a:ext>
            </a:extLst>
          </p:cNvPr>
          <p:cNvSpPr>
            <a:spLocks noGrp="1"/>
          </p:cNvSpPr>
          <p:nvPr>
            <p:ph type="dt" sz="half" idx="10"/>
          </p:nvPr>
        </p:nvSpPr>
        <p:spPr/>
        <p:txBody>
          <a:bodyPr/>
          <a:lstStyle/>
          <a:p>
            <a:fld id="{22E10B22-1963-4322-B1E8-5D52E12A265C}" type="datetimeFigureOut">
              <a:rPr lang="en-GB" smtClean="0"/>
              <a:t>26/11/2020</a:t>
            </a:fld>
            <a:endParaRPr lang="en-GB"/>
          </a:p>
        </p:txBody>
      </p:sp>
      <p:sp>
        <p:nvSpPr>
          <p:cNvPr id="5" name="Footer Placeholder 4">
            <a:extLst>
              <a:ext uri="{FF2B5EF4-FFF2-40B4-BE49-F238E27FC236}">
                <a16:creationId xmlns:a16="http://schemas.microsoft.com/office/drawing/2014/main" id="{B7BDBC7D-02B0-48C7-BC39-F68C79EF38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A9FA4A-70F3-4DD1-B7EA-EB60C445B40E}"/>
              </a:ext>
            </a:extLst>
          </p:cNvPr>
          <p:cNvSpPr>
            <a:spLocks noGrp="1"/>
          </p:cNvSpPr>
          <p:nvPr>
            <p:ph type="sldNum" sz="quarter" idx="12"/>
          </p:nvPr>
        </p:nvSpPr>
        <p:spPr/>
        <p:txBody>
          <a:bodyPr/>
          <a:lstStyle/>
          <a:p>
            <a:fld id="{9F4A0D35-2ACE-485D-BFB3-EEEA7315825F}" type="slidenum">
              <a:rPr lang="en-GB" smtClean="0"/>
              <a:t>‹#›</a:t>
            </a:fld>
            <a:endParaRPr lang="en-GB"/>
          </a:p>
        </p:txBody>
      </p:sp>
    </p:spTree>
    <p:extLst>
      <p:ext uri="{BB962C8B-B14F-4D97-AF65-F5344CB8AC3E}">
        <p14:creationId xmlns:p14="http://schemas.microsoft.com/office/powerpoint/2010/main" val="2814667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583F2-DE2C-4733-8441-5381D5F989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E66CEC3-6E42-4841-8DE6-F83BC1CAE0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330CA0-C2C1-43C5-953D-FADE376173F3}"/>
              </a:ext>
            </a:extLst>
          </p:cNvPr>
          <p:cNvSpPr>
            <a:spLocks noGrp="1"/>
          </p:cNvSpPr>
          <p:nvPr>
            <p:ph type="dt" sz="half" idx="10"/>
          </p:nvPr>
        </p:nvSpPr>
        <p:spPr/>
        <p:txBody>
          <a:bodyPr/>
          <a:lstStyle/>
          <a:p>
            <a:fld id="{22E10B22-1963-4322-B1E8-5D52E12A265C}" type="datetimeFigureOut">
              <a:rPr lang="en-GB" smtClean="0"/>
              <a:t>26/11/2020</a:t>
            </a:fld>
            <a:endParaRPr lang="en-GB"/>
          </a:p>
        </p:txBody>
      </p:sp>
      <p:sp>
        <p:nvSpPr>
          <p:cNvPr id="5" name="Footer Placeholder 4">
            <a:extLst>
              <a:ext uri="{FF2B5EF4-FFF2-40B4-BE49-F238E27FC236}">
                <a16:creationId xmlns:a16="http://schemas.microsoft.com/office/drawing/2014/main" id="{4A05F07E-DE6C-44BB-8BFF-5E8837290F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91DE0B-BEFA-4C8E-BB8D-4B931958E462}"/>
              </a:ext>
            </a:extLst>
          </p:cNvPr>
          <p:cNvSpPr>
            <a:spLocks noGrp="1"/>
          </p:cNvSpPr>
          <p:nvPr>
            <p:ph type="sldNum" sz="quarter" idx="12"/>
          </p:nvPr>
        </p:nvSpPr>
        <p:spPr/>
        <p:txBody>
          <a:bodyPr/>
          <a:lstStyle/>
          <a:p>
            <a:fld id="{9F4A0D35-2ACE-485D-BFB3-EEEA7315825F}" type="slidenum">
              <a:rPr lang="en-GB" smtClean="0"/>
              <a:t>‹#›</a:t>
            </a:fld>
            <a:endParaRPr lang="en-GB"/>
          </a:p>
        </p:txBody>
      </p:sp>
    </p:spTree>
    <p:extLst>
      <p:ext uri="{BB962C8B-B14F-4D97-AF65-F5344CB8AC3E}">
        <p14:creationId xmlns:p14="http://schemas.microsoft.com/office/powerpoint/2010/main" val="1334669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ED626-0946-4149-BB92-C716A0F63DC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6F8CC5C-D451-49D6-98F3-71312A9F74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52C7948-135F-4BAB-9F5E-B509FB43B0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C7F3774-C5AF-4C72-8411-33D791D66E44}"/>
              </a:ext>
            </a:extLst>
          </p:cNvPr>
          <p:cNvSpPr>
            <a:spLocks noGrp="1"/>
          </p:cNvSpPr>
          <p:nvPr>
            <p:ph type="dt" sz="half" idx="10"/>
          </p:nvPr>
        </p:nvSpPr>
        <p:spPr/>
        <p:txBody>
          <a:bodyPr/>
          <a:lstStyle/>
          <a:p>
            <a:fld id="{22E10B22-1963-4322-B1E8-5D52E12A265C}" type="datetimeFigureOut">
              <a:rPr lang="en-GB" smtClean="0"/>
              <a:t>26/11/2020</a:t>
            </a:fld>
            <a:endParaRPr lang="en-GB"/>
          </a:p>
        </p:txBody>
      </p:sp>
      <p:sp>
        <p:nvSpPr>
          <p:cNvPr id="6" name="Footer Placeholder 5">
            <a:extLst>
              <a:ext uri="{FF2B5EF4-FFF2-40B4-BE49-F238E27FC236}">
                <a16:creationId xmlns:a16="http://schemas.microsoft.com/office/drawing/2014/main" id="{05CEFD20-99E6-49A1-85B7-E83980EA0E2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B8239E6-3996-4798-9724-65070F59DF94}"/>
              </a:ext>
            </a:extLst>
          </p:cNvPr>
          <p:cNvSpPr>
            <a:spLocks noGrp="1"/>
          </p:cNvSpPr>
          <p:nvPr>
            <p:ph type="sldNum" sz="quarter" idx="12"/>
          </p:nvPr>
        </p:nvSpPr>
        <p:spPr/>
        <p:txBody>
          <a:bodyPr/>
          <a:lstStyle/>
          <a:p>
            <a:fld id="{9F4A0D35-2ACE-485D-BFB3-EEEA7315825F}" type="slidenum">
              <a:rPr lang="en-GB" smtClean="0"/>
              <a:t>‹#›</a:t>
            </a:fld>
            <a:endParaRPr lang="en-GB"/>
          </a:p>
        </p:txBody>
      </p:sp>
    </p:spTree>
    <p:extLst>
      <p:ext uri="{BB962C8B-B14F-4D97-AF65-F5344CB8AC3E}">
        <p14:creationId xmlns:p14="http://schemas.microsoft.com/office/powerpoint/2010/main" val="3238916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50DBD-6CF6-4E49-A388-CC75FB48496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EB0AFB-094B-4837-8540-F060DDF337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29C7A-48A3-4790-A00E-5B27EDB81E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236A5E7-63C5-4DD2-A62F-D570150726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AC6E0A-A8A4-44BA-B24D-D24923AA3D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51B58DD-3BDD-41C7-9D6B-3288967F42A1}"/>
              </a:ext>
            </a:extLst>
          </p:cNvPr>
          <p:cNvSpPr>
            <a:spLocks noGrp="1"/>
          </p:cNvSpPr>
          <p:nvPr>
            <p:ph type="dt" sz="half" idx="10"/>
          </p:nvPr>
        </p:nvSpPr>
        <p:spPr/>
        <p:txBody>
          <a:bodyPr/>
          <a:lstStyle/>
          <a:p>
            <a:fld id="{22E10B22-1963-4322-B1E8-5D52E12A265C}" type="datetimeFigureOut">
              <a:rPr lang="en-GB" smtClean="0"/>
              <a:t>26/11/2020</a:t>
            </a:fld>
            <a:endParaRPr lang="en-GB"/>
          </a:p>
        </p:txBody>
      </p:sp>
      <p:sp>
        <p:nvSpPr>
          <p:cNvPr id="8" name="Footer Placeholder 7">
            <a:extLst>
              <a:ext uri="{FF2B5EF4-FFF2-40B4-BE49-F238E27FC236}">
                <a16:creationId xmlns:a16="http://schemas.microsoft.com/office/drawing/2014/main" id="{768BCF07-AE73-4411-B9FC-EDAED82618A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5D7BCA5-3CE8-4162-93C3-26775BAA8C46}"/>
              </a:ext>
            </a:extLst>
          </p:cNvPr>
          <p:cNvSpPr>
            <a:spLocks noGrp="1"/>
          </p:cNvSpPr>
          <p:nvPr>
            <p:ph type="sldNum" sz="quarter" idx="12"/>
          </p:nvPr>
        </p:nvSpPr>
        <p:spPr/>
        <p:txBody>
          <a:bodyPr/>
          <a:lstStyle/>
          <a:p>
            <a:fld id="{9F4A0D35-2ACE-485D-BFB3-EEEA7315825F}" type="slidenum">
              <a:rPr lang="en-GB" smtClean="0"/>
              <a:t>‹#›</a:t>
            </a:fld>
            <a:endParaRPr lang="en-GB"/>
          </a:p>
        </p:txBody>
      </p:sp>
    </p:spTree>
    <p:extLst>
      <p:ext uri="{BB962C8B-B14F-4D97-AF65-F5344CB8AC3E}">
        <p14:creationId xmlns:p14="http://schemas.microsoft.com/office/powerpoint/2010/main" val="1151814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A03F4-C3A7-4B73-B44D-B1569BEE364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33AD213-EC29-4BD8-A631-AB53C6A8BD79}"/>
              </a:ext>
            </a:extLst>
          </p:cNvPr>
          <p:cNvSpPr>
            <a:spLocks noGrp="1"/>
          </p:cNvSpPr>
          <p:nvPr>
            <p:ph type="dt" sz="half" idx="10"/>
          </p:nvPr>
        </p:nvSpPr>
        <p:spPr/>
        <p:txBody>
          <a:bodyPr/>
          <a:lstStyle/>
          <a:p>
            <a:fld id="{22E10B22-1963-4322-B1E8-5D52E12A265C}" type="datetimeFigureOut">
              <a:rPr lang="en-GB" smtClean="0"/>
              <a:t>26/11/2020</a:t>
            </a:fld>
            <a:endParaRPr lang="en-GB"/>
          </a:p>
        </p:txBody>
      </p:sp>
      <p:sp>
        <p:nvSpPr>
          <p:cNvPr id="4" name="Footer Placeholder 3">
            <a:extLst>
              <a:ext uri="{FF2B5EF4-FFF2-40B4-BE49-F238E27FC236}">
                <a16:creationId xmlns:a16="http://schemas.microsoft.com/office/drawing/2014/main" id="{CC828CE7-3539-44CC-9B36-5EB1446D49D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FC81642-E42D-42AC-B904-8150D0E5C61D}"/>
              </a:ext>
            </a:extLst>
          </p:cNvPr>
          <p:cNvSpPr>
            <a:spLocks noGrp="1"/>
          </p:cNvSpPr>
          <p:nvPr>
            <p:ph type="sldNum" sz="quarter" idx="12"/>
          </p:nvPr>
        </p:nvSpPr>
        <p:spPr/>
        <p:txBody>
          <a:bodyPr/>
          <a:lstStyle/>
          <a:p>
            <a:fld id="{9F4A0D35-2ACE-485D-BFB3-EEEA7315825F}" type="slidenum">
              <a:rPr lang="en-GB" smtClean="0"/>
              <a:t>‹#›</a:t>
            </a:fld>
            <a:endParaRPr lang="en-GB"/>
          </a:p>
        </p:txBody>
      </p:sp>
    </p:spTree>
    <p:extLst>
      <p:ext uri="{BB962C8B-B14F-4D97-AF65-F5344CB8AC3E}">
        <p14:creationId xmlns:p14="http://schemas.microsoft.com/office/powerpoint/2010/main" val="1171799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23BCAE-2127-4147-9CA0-B0C0FEA03214}"/>
              </a:ext>
            </a:extLst>
          </p:cNvPr>
          <p:cNvSpPr>
            <a:spLocks noGrp="1"/>
          </p:cNvSpPr>
          <p:nvPr>
            <p:ph type="dt" sz="half" idx="10"/>
          </p:nvPr>
        </p:nvSpPr>
        <p:spPr/>
        <p:txBody>
          <a:bodyPr/>
          <a:lstStyle/>
          <a:p>
            <a:fld id="{22E10B22-1963-4322-B1E8-5D52E12A265C}" type="datetimeFigureOut">
              <a:rPr lang="en-GB" smtClean="0"/>
              <a:t>26/11/2020</a:t>
            </a:fld>
            <a:endParaRPr lang="en-GB"/>
          </a:p>
        </p:txBody>
      </p:sp>
      <p:sp>
        <p:nvSpPr>
          <p:cNvPr id="3" name="Footer Placeholder 2">
            <a:extLst>
              <a:ext uri="{FF2B5EF4-FFF2-40B4-BE49-F238E27FC236}">
                <a16:creationId xmlns:a16="http://schemas.microsoft.com/office/drawing/2014/main" id="{6F043DCD-8045-45D6-AB2D-CBD3759B6A6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8F64A52-13DF-4584-A861-8E3519385B7D}"/>
              </a:ext>
            </a:extLst>
          </p:cNvPr>
          <p:cNvSpPr>
            <a:spLocks noGrp="1"/>
          </p:cNvSpPr>
          <p:nvPr>
            <p:ph type="sldNum" sz="quarter" idx="12"/>
          </p:nvPr>
        </p:nvSpPr>
        <p:spPr/>
        <p:txBody>
          <a:bodyPr/>
          <a:lstStyle/>
          <a:p>
            <a:fld id="{9F4A0D35-2ACE-485D-BFB3-EEEA7315825F}" type="slidenum">
              <a:rPr lang="en-GB" smtClean="0"/>
              <a:t>‹#›</a:t>
            </a:fld>
            <a:endParaRPr lang="en-GB"/>
          </a:p>
        </p:txBody>
      </p:sp>
    </p:spTree>
    <p:extLst>
      <p:ext uri="{BB962C8B-B14F-4D97-AF65-F5344CB8AC3E}">
        <p14:creationId xmlns:p14="http://schemas.microsoft.com/office/powerpoint/2010/main" val="2164038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5C6DB-383F-4157-AA39-150255624C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9F866CF-F226-43A9-BC3D-8EDA03FD51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3A7BD70-BD84-4F42-BA4D-F61EFAFFCA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618327-BD95-4603-A9C9-6E2E956DE991}"/>
              </a:ext>
            </a:extLst>
          </p:cNvPr>
          <p:cNvSpPr>
            <a:spLocks noGrp="1"/>
          </p:cNvSpPr>
          <p:nvPr>
            <p:ph type="dt" sz="half" idx="10"/>
          </p:nvPr>
        </p:nvSpPr>
        <p:spPr/>
        <p:txBody>
          <a:bodyPr/>
          <a:lstStyle/>
          <a:p>
            <a:fld id="{22E10B22-1963-4322-B1E8-5D52E12A265C}" type="datetimeFigureOut">
              <a:rPr lang="en-GB" smtClean="0"/>
              <a:t>26/11/2020</a:t>
            </a:fld>
            <a:endParaRPr lang="en-GB"/>
          </a:p>
        </p:txBody>
      </p:sp>
      <p:sp>
        <p:nvSpPr>
          <p:cNvPr id="6" name="Footer Placeholder 5">
            <a:extLst>
              <a:ext uri="{FF2B5EF4-FFF2-40B4-BE49-F238E27FC236}">
                <a16:creationId xmlns:a16="http://schemas.microsoft.com/office/drawing/2014/main" id="{FAA31C70-D5E1-4224-BCD8-6A51254D7F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B57C0B-3214-4E1A-B81F-0311F8490F88}"/>
              </a:ext>
            </a:extLst>
          </p:cNvPr>
          <p:cNvSpPr>
            <a:spLocks noGrp="1"/>
          </p:cNvSpPr>
          <p:nvPr>
            <p:ph type="sldNum" sz="quarter" idx="12"/>
          </p:nvPr>
        </p:nvSpPr>
        <p:spPr/>
        <p:txBody>
          <a:bodyPr/>
          <a:lstStyle/>
          <a:p>
            <a:fld id="{9F4A0D35-2ACE-485D-BFB3-EEEA7315825F}" type="slidenum">
              <a:rPr lang="en-GB" smtClean="0"/>
              <a:t>‹#›</a:t>
            </a:fld>
            <a:endParaRPr lang="en-GB"/>
          </a:p>
        </p:txBody>
      </p:sp>
    </p:spTree>
    <p:extLst>
      <p:ext uri="{BB962C8B-B14F-4D97-AF65-F5344CB8AC3E}">
        <p14:creationId xmlns:p14="http://schemas.microsoft.com/office/powerpoint/2010/main" val="3114330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E9B10-A93A-44AF-A89C-8CD6F6560E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C3D307F-6013-407C-B896-248905F5D3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E28CF06-C103-4DDD-89E2-DB3005FC4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B1D912-7F2B-4355-8452-6451B46DC604}"/>
              </a:ext>
            </a:extLst>
          </p:cNvPr>
          <p:cNvSpPr>
            <a:spLocks noGrp="1"/>
          </p:cNvSpPr>
          <p:nvPr>
            <p:ph type="dt" sz="half" idx="10"/>
          </p:nvPr>
        </p:nvSpPr>
        <p:spPr/>
        <p:txBody>
          <a:bodyPr/>
          <a:lstStyle/>
          <a:p>
            <a:fld id="{22E10B22-1963-4322-B1E8-5D52E12A265C}" type="datetimeFigureOut">
              <a:rPr lang="en-GB" smtClean="0"/>
              <a:t>26/11/2020</a:t>
            </a:fld>
            <a:endParaRPr lang="en-GB"/>
          </a:p>
        </p:txBody>
      </p:sp>
      <p:sp>
        <p:nvSpPr>
          <p:cNvPr id="6" name="Footer Placeholder 5">
            <a:extLst>
              <a:ext uri="{FF2B5EF4-FFF2-40B4-BE49-F238E27FC236}">
                <a16:creationId xmlns:a16="http://schemas.microsoft.com/office/drawing/2014/main" id="{279F3B13-2F0C-4995-A6C7-CF3847DB9BC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4B0595-6B60-4F90-A9A7-0188C5EDF323}"/>
              </a:ext>
            </a:extLst>
          </p:cNvPr>
          <p:cNvSpPr>
            <a:spLocks noGrp="1"/>
          </p:cNvSpPr>
          <p:nvPr>
            <p:ph type="sldNum" sz="quarter" idx="12"/>
          </p:nvPr>
        </p:nvSpPr>
        <p:spPr/>
        <p:txBody>
          <a:bodyPr/>
          <a:lstStyle/>
          <a:p>
            <a:fld id="{9F4A0D35-2ACE-485D-BFB3-EEEA7315825F}" type="slidenum">
              <a:rPr lang="en-GB" smtClean="0"/>
              <a:t>‹#›</a:t>
            </a:fld>
            <a:endParaRPr lang="en-GB"/>
          </a:p>
        </p:txBody>
      </p:sp>
    </p:spTree>
    <p:extLst>
      <p:ext uri="{BB962C8B-B14F-4D97-AF65-F5344CB8AC3E}">
        <p14:creationId xmlns:p14="http://schemas.microsoft.com/office/powerpoint/2010/main" val="2595789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DD997D-466D-4E2E-9101-117456990C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0077744-4687-4E93-A49A-9F6788D699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D4B86E5-6DC6-4077-9015-A50E8DA702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E10B22-1963-4322-B1E8-5D52E12A265C}" type="datetimeFigureOut">
              <a:rPr lang="en-GB" smtClean="0"/>
              <a:t>26/11/2020</a:t>
            </a:fld>
            <a:endParaRPr lang="en-GB"/>
          </a:p>
        </p:txBody>
      </p:sp>
      <p:sp>
        <p:nvSpPr>
          <p:cNvPr id="5" name="Footer Placeholder 4">
            <a:extLst>
              <a:ext uri="{FF2B5EF4-FFF2-40B4-BE49-F238E27FC236}">
                <a16:creationId xmlns:a16="http://schemas.microsoft.com/office/drawing/2014/main" id="{45B5330A-0642-4DB1-AD3A-D42318BC68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E9E73A7-A10A-4F06-A09C-CD34B4CC99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A0D35-2ACE-485D-BFB3-EEEA7315825F}" type="slidenum">
              <a:rPr lang="en-GB" smtClean="0"/>
              <a:t>‹#›</a:t>
            </a:fld>
            <a:endParaRPr lang="en-GB"/>
          </a:p>
        </p:txBody>
      </p:sp>
    </p:spTree>
    <p:extLst>
      <p:ext uri="{BB962C8B-B14F-4D97-AF65-F5344CB8AC3E}">
        <p14:creationId xmlns:p14="http://schemas.microsoft.com/office/powerpoint/2010/main" val="822397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www.nwadass.org.uk/"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6BF10-E903-4AF0-9504-425039D9F1BC}"/>
              </a:ext>
            </a:extLst>
          </p:cNvPr>
          <p:cNvSpPr>
            <a:spLocks noGrp="1"/>
          </p:cNvSpPr>
          <p:nvPr>
            <p:ph type="ctrTitle"/>
          </p:nvPr>
        </p:nvSpPr>
        <p:spPr/>
        <p:txBody>
          <a:bodyPr>
            <a:normAutofit fontScale="90000"/>
          </a:bodyPr>
          <a:lstStyle/>
          <a:p>
            <a:br>
              <a:rPr lang="en-GB" b="1" dirty="0">
                <a:solidFill>
                  <a:srgbClr val="821031"/>
                </a:solidFill>
              </a:rPr>
            </a:br>
            <a:r>
              <a:rPr lang="en-GB" b="1" dirty="0">
                <a:solidFill>
                  <a:srgbClr val="821031"/>
                </a:solidFill>
              </a:rPr>
              <a:t>North West Elected Member Commission</a:t>
            </a:r>
          </a:p>
        </p:txBody>
      </p:sp>
      <p:sp>
        <p:nvSpPr>
          <p:cNvPr id="3" name="Subtitle 2">
            <a:extLst>
              <a:ext uri="{FF2B5EF4-FFF2-40B4-BE49-F238E27FC236}">
                <a16:creationId xmlns:a16="http://schemas.microsoft.com/office/drawing/2014/main" id="{24EE3CEE-2434-4456-BAC7-4E6AB2F67DA5}"/>
              </a:ext>
            </a:extLst>
          </p:cNvPr>
          <p:cNvSpPr>
            <a:spLocks noGrp="1"/>
          </p:cNvSpPr>
          <p:nvPr>
            <p:ph type="subTitle" idx="1"/>
          </p:nvPr>
        </p:nvSpPr>
        <p:spPr/>
        <p:txBody>
          <a:bodyPr/>
          <a:lstStyle/>
          <a:p>
            <a:endParaRPr lang="en-GB" dirty="0"/>
          </a:p>
          <a:p>
            <a:r>
              <a:rPr lang="en-GB" dirty="0"/>
              <a:t>Examining the impact of Covid-19 on people with care and support needs, their families, carers and communities. </a:t>
            </a:r>
          </a:p>
        </p:txBody>
      </p:sp>
      <p:pic>
        <p:nvPicPr>
          <p:cNvPr id="4" name="Picture 3">
            <a:extLst>
              <a:ext uri="{FF2B5EF4-FFF2-40B4-BE49-F238E27FC236}">
                <a16:creationId xmlns:a16="http://schemas.microsoft.com/office/drawing/2014/main" id="{41952EC7-63A2-45AD-984F-D0F8AAA4790B}"/>
              </a:ext>
            </a:extLst>
          </p:cNvPr>
          <p:cNvPicPr/>
          <p:nvPr/>
        </p:nvPicPr>
        <p:blipFill>
          <a:blip r:embed="rId2">
            <a:extLst>
              <a:ext uri="{28A0092B-C50C-407E-A947-70E740481C1C}">
                <a14:useLocalDpi xmlns:a14="http://schemas.microsoft.com/office/drawing/2010/main"/>
              </a:ext>
            </a:extLst>
          </a:blip>
          <a:stretch>
            <a:fillRect/>
          </a:stretch>
        </p:blipFill>
        <p:spPr>
          <a:xfrm>
            <a:off x="9182461" y="401112"/>
            <a:ext cx="2263305" cy="1258351"/>
          </a:xfrm>
          <a:prstGeom prst="rect">
            <a:avLst/>
          </a:prstGeom>
        </p:spPr>
      </p:pic>
    </p:spTree>
    <p:extLst>
      <p:ext uri="{BB962C8B-B14F-4D97-AF65-F5344CB8AC3E}">
        <p14:creationId xmlns:p14="http://schemas.microsoft.com/office/powerpoint/2010/main" val="2394358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6B9DE-E851-4658-A30B-8CCDB19125F5}"/>
              </a:ext>
            </a:extLst>
          </p:cNvPr>
          <p:cNvSpPr>
            <a:spLocks noGrp="1"/>
          </p:cNvSpPr>
          <p:nvPr>
            <p:ph type="title"/>
          </p:nvPr>
        </p:nvSpPr>
        <p:spPr/>
        <p:txBody>
          <a:bodyPr/>
          <a:lstStyle/>
          <a:p>
            <a:r>
              <a:rPr lang="en-GB" dirty="0">
                <a:solidFill>
                  <a:srgbClr val="821031"/>
                </a:solidFill>
              </a:rPr>
              <a:t>Closing Remark</a:t>
            </a:r>
          </a:p>
        </p:txBody>
      </p:sp>
      <p:sp>
        <p:nvSpPr>
          <p:cNvPr id="3" name="Content Placeholder 2">
            <a:extLst>
              <a:ext uri="{FF2B5EF4-FFF2-40B4-BE49-F238E27FC236}">
                <a16:creationId xmlns:a16="http://schemas.microsoft.com/office/drawing/2014/main" id="{FEEE97DF-7D62-42B1-A38C-31AA06C064EF}"/>
              </a:ext>
            </a:extLst>
          </p:cNvPr>
          <p:cNvSpPr>
            <a:spLocks noGrp="1"/>
          </p:cNvSpPr>
          <p:nvPr>
            <p:ph idx="1"/>
          </p:nvPr>
        </p:nvSpPr>
        <p:spPr/>
        <p:txBody>
          <a:bodyPr/>
          <a:lstStyle/>
          <a:p>
            <a:pPr marL="0" indent="0">
              <a:buNone/>
            </a:pPr>
            <a:r>
              <a:rPr lang="en-US" sz="2400" dirty="0">
                <a:effectLst/>
                <a:latin typeface="Calibri" panose="020F0502020204030204" pitchFamily="34" charset="0"/>
                <a:ea typeface="Times New Roman" panose="02020603050405020304" pitchFamily="18" charset="0"/>
                <a:cs typeface="Calibri" panose="020F0502020204030204" pitchFamily="34" charset="0"/>
              </a:rPr>
              <a:t>We firmly believe that adult social care services, which includes councils, independent providers, unpaid </a:t>
            </a:r>
            <a:r>
              <a:rPr lang="en-US" sz="2400" dirty="0" err="1">
                <a:effectLst/>
                <a:latin typeface="Calibri" panose="020F0502020204030204" pitchFamily="34" charset="0"/>
                <a:ea typeface="Times New Roman" panose="02020603050405020304" pitchFamily="18" charset="0"/>
                <a:cs typeface="Calibri" panose="020F0502020204030204" pitchFamily="34" charset="0"/>
              </a:rPr>
              <a:t>carers</a:t>
            </a:r>
            <a:r>
              <a:rPr lang="en-US" sz="2400" dirty="0">
                <a:effectLst/>
                <a:latin typeface="Calibri" panose="020F0502020204030204" pitchFamily="34" charset="0"/>
                <a:ea typeface="Times New Roman" panose="02020603050405020304" pitchFamily="18" charset="0"/>
                <a:cs typeface="Calibri" panose="020F0502020204030204" pitchFamily="34" charset="0"/>
              </a:rPr>
              <a:t> and the community and voluntary sector, played a vital role in protecting lives and will continue to support people affected long after the virus as gone. </a:t>
            </a:r>
          </a:p>
          <a:p>
            <a:pPr marL="0" indent="0">
              <a:buNone/>
            </a:pPr>
            <a:r>
              <a:rPr lang="en-US" sz="2400" dirty="0">
                <a:effectLst/>
                <a:latin typeface="Calibri" panose="020F0502020204030204" pitchFamily="34" charset="0"/>
                <a:ea typeface="Times New Roman" panose="02020603050405020304" pitchFamily="18" charset="0"/>
                <a:cs typeface="Calibri" panose="020F0502020204030204" pitchFamily="34" charset="0"/>
              </a:rPr>
              <a:t>We believe adult social care must now be </a:t>
            </a:r>
            <a:r>
              <a:rPr lang="en-US" sz="2400" dirty="0" err="1">
                <a:effectLst/>
                <a:latin typeface="Calibri" panose="020F0502020204030204" pitchFamily="34" charset="0"/>
                <a:ea typeface="Times New Roman" panose="02020603050405020304" pitchFamily="18" charset="0"/>
                <a:cs typeface="Calibri" panose="020F0502020204030204" pitchFamily="34" charset="0"/>
              </a:rPr>
              <a:t>recognised</a:t>
            </a:r>
            <a:r>
              <a:rPr lang="en-US" sz="2400" dirty="0">
                <a:effectLst/>
                <a:latin typeface="Calibri" panose="020F0502020204030204" pitchFamily="34" charset="0"/>
                <a:ea typeface="Times New Roman" panose="02020603050405020304" pitchFamily="18" charset="0"/>
                <a:cs typeface="Calibri" panose="020F0502020204030204" pitchFamily="34" charset="0"/>
              </a:rPr>
              <a:t> and placed on an equal footing with the NHS with a fair funding settlement and long-term plan. We owe this to the thousands of people who have care and support needs and those working tirelessly to support them in an environment which often seems unfairly weighted against them. </a:t>
            </a:r>
          </a:p>
          <a:p>
            <a:pPr marL="0" indent="0">
              <a:buNone/>
            </a:pPr>
            <a:endParaRPr lang="en-US" sz="2400" dirty="0">
              <a:latin typeface="Calibri" panose="020F0502020204030204" pitchFamily="34" charset="0"/>
              <a:ea typeface="Times New Roman" panose="02020603050405020304" pitchFamily="18" charset="0"/>
              <a:cs typeface="Calibri" panose="020F0502020204030204" pitchFamily="34" charset="0"/>
            </a:endParaRPr>
          </a:p>
          <a:p>
            <a:pPr marL="0" indent="0">
              <a:buNone/>
            </a:pPr>
            <a:r>
              <a:rPr lang="en-US" sz="2400" dirty="0">
                <a:effectLst/>
                <a:latin typeface="Calibri" panose="020F0502020204030204" pitchFamily="34" charset="0"/>
                <a:ea typeface="Calibri" panose="020F0502020204030204" pitchFamily="34" charset="0"/>
              </a:rPr>
              <a:t>It is social care’s time. If not now, then when?</a:t>
            </a:r>
            <a:endParaRPr lang="en-GB" sz="24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buNone/>
            </a:pPr>
            <a:endParaRPr lang="en-GB" dirty="0"/>
          </a:p>
        </p:txBody>
      </p:sp>
      <p:pic>
        <p:nvPicPr>
          <p:cNvPr id="4" name="Picture 3">
            <a:extLst>
              <a:ext uri="{FF2B5EF4-FFF2-40B4-BE49-F238E27FC236}">
                <a16:creationId xmlns:a16="http://schemas.microsoft.com/office/drawing/2014/main" id="{2D599384-C1F8-4E38-BEB7-AAB277825A4C}"/>
              </a:ext>
            </a:extLst>
          </p:cNvPr>
          <p:cNvPicPr/>
          <p:nvPr/>
        </p:nvPicPr>
        <p:blipFill>
          <a:blip r:embed="rId2">
            <a:extLst>
              <a:ext uri="{28A0092B-C50C-407E-A947-70E740481C1C}">
                <a14:useLocalDpi xmlns:a14="http://schemas.microsoft.com/office/drawing/2010/main"/>
              </a:ext>
            </a:extLst>
          </a:blip>
          <a:stretch>
            <a:fillRect/>
          </a:stretch>
        </p:blipFill>
        <p:spPr>
          <a:xfrm>
            <a:off x="9090495" y="365125"/>
            <a:ext cx="2263305" cy="1258351"/>
          </a:xfrm>
          <a:prstGeom prst="rect">
            <a:avLst/>
          </a:prstGeom>
        </p:spPr>
      </p:pic>
    </p:spTree>
    <p:extLst>
      <p:ext uri="{BB962C8B-B14F-4D97-AF65-F5344CB8AC3E}">
        <p14:creationId xmlns:p14="http://schemas.microsoft.com/office/powerpoint/2010/main" val="4039362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12AC4-1A9A-411E-BBFA-A7007AF67DF1}"/>
              </a:ext>
            </a:extLst>
          </p:cNvPr>
          <p:cNvSpPr>
            <a:spLocks noGrp="1"/>
          </p:cNvSpPr>
          <p:nvPr>
            <p:ph type="title"/>
          </p:nvPr>
        </p:nvSpPr>
        <p:spPr/>
        <p:txBody>
          <a:bodyPr/>
          <a:lstStyle/>
          <a:p>
            <a:r>
              <a:rPr lang="en-GB" dirty="0">
                <a:solidFill>
                  <a:srgbClr val="821031"/>
                </a:solidFill>
              </a:rPr>
              <a:t>Publication</a:t>
            </a:r>
            <a:r>
              <a:rPr lang="en-GB" dirty="0"/>
              <a:t> </a:t>
            </a:r>
          </a:p>
        </p:txBody>
      </p:sp>
      <p:sp>
        <p:nvSpPr>
          <p:cNvPr id="3" name="Content Placeholder 2">
            <a:extLst>
              <a:ext uri="{FF2B5EF4-FFF2-40B4-BE49-F238E27FC236}">
                <a16:creationId xmlns:a16="http://schemas.microsoft.com/office/drawing/2014/main" id="{ACA3D90F-B5B7-4B16-9A9B-740FDFA3395D}"/>
              </a:ext>
            </a:extLst>
          </p:cNvPr>
          <p:cNvSpPr>
            <a:spLocks noGrp="1"/>
          </p:cNvSpPr>
          <p:nvPr>
            <p:ph idx="1"/>
          </p:nvPr>
        </p:nvSpPr>
        <p:spPr/>
        <p:txBody>
          <a:bodyPr>
            <a:normAutofit/>
          </a:bodyPr>
          <a:lstStyle/>
          <a:p>
            <a:r>
              <a:rPr lang="en-GB" dirty="0"/>
              <a:t>The report and all other materials can be accessed on the NW ADASS website </a:t>
            </a:r>
            <a:r>
              <a:rPr lang="en-GB" dirty="0">
                <a:hlinkClick r:id="rId2"/>
              </a:rPr>
              <a:t>www.nwadass.org.uk</a:t>
            </a:r>
            <a:endParaRPr lang="en-GB" dirty="0"/>
          </a:p>
          <a:p>
            <a:r>
              <a:rPr lang="en-GB" dirty="0"/>
              <a:t>The report has been sent to the 23 North West Portfolio Holders for Adult Social Care, DASSs and those people who contributed to the report.</a:t>
            </a:r>
          </a:p>
          <a:p>
            <a:r>
              <a:rPr lang="en-GB" dirty="0"/>
              <a:t>The report has also been shared with the following</a:t>
            </a:r>
          </a:p>
          <a:p>
            <a:pPr lvl="1"/>
            <a:r>
              <a:rPr lang="en-GB" dirty="0"/>
              <a:t>North West MPs</a:t>
            </a:r>
          </a:p>
          <a:p>
            <a:pPr lvl="1"/>
            <a:r>
              <a:rPr lang="en-GB" dirty="0"/>
              <a:t>National ADASS</a:t>
            </a:r>
          </a:p>
          <a:p>
            <a:pPr lvl="1"/>
            <a:r>
              <a:rPr lang="en-GB" dirty="0"/>
              <a:t>The Local Government Association (LGA) </a:t>
            </a:r>
          </a:p>
        </p:txBody>
      </p:sp>
      <p:pic>
        <p:nvPicPr>
          <p:cNvPr id="4" name="Picture 3">
            <a:extLst>
              <a:ext uri="{FF2B5EF4-FFF2-40B4-BE49-F238E27FC236}">
                <a16:creationId xmlns:a16="http://schemas.microsoft.com/office/drawing/2014/main" id="{29722D13-4C8E-4267-B666-F97524247BD2}"/>
              </a:ext>
            </a:extLst>
          </p:cNvPr>
          <p:cNvPicPr/>
          <p:nvPr/>
        </p:nvPicPr>
        <p:blipFill>
          <a:blip r:embed="rId3">
            <a:extLst>
              <a:ext uri="{28A0092B-C50C-407E-A947-70E740481C1C}">
                <a14:useLocalDpi xmlns:a14="http://schemas.microsoft.com/office/drawing/2010/main"/>
              </a:ext>
            </a:extLst>
          </a:blip>
          <a:stretch>
            <a:fillRect/>
          </a:stretch>
        </p:blipFill>
        <p:spPr>
          <a:xfrm>
            <a:off x="9213992" y="398730"/>
            <a:ext cx="2263305" cy="1258351"/>
          </a:xfrm>
          <a:prstGeom prst="rect">
            <a:avLst/>
          </a:prstGeom>
        </p:spPr>
      </p:pic>
    </p:spTree>
    <p:extLst>
      <p:ext uri="{BB962C8B-B14F-4D97-AF65-F5344CB8AC3E}">
        <p14:creationId xmlns:p14="http://schemas.microsoft.com/office/powerpoint/2010/main" val="2550983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EF086-F55E-489E-A54C-A899FD055D4C}"/>
              </a:ext>
            </a:extLst>
          </p:cNvPr>
          <p:cNvSpPr>
            <a:spLocks noGrp="1"/>
          </p:cNvSpPr>
          <p:nvPr>
            <p:ph type="title"/>
          </p:nvPr>
        </p:nvSpPr>
        <p:spPr/>
        <p:txBody>
          <a:bodyPr/>
          <a:lstStyle/>
          <a:p>
            <a:pPr algn="ctr"/>
            <a:r>
              <a:rPr lang="en-GB" dirty="0">
                <a:solidFill>
                  <a:srgbClr val="821031"/>
                </a:solidFill>
              </a:rPr>
              <a:t>Thank you </a:t>
            </a:r>
            <a:endParaRPr lang="en-GB" dirty="0"/>
          </a:p>
        </p:txBody>
      </p:sp>
      <p:sp>
        <p:nvSpPr>
          <p:cNvPr id="3" name="Content Placeholder 2">
            <a:extLst>
              <a:ext uri="{FF2B5EF4-FFF2-40B4-BE49-F238E27FC236}">
                <a16:creationId xmlns:a16="http://schemas.microsoft.com/office/drawing/2014/main" id="{673AFF8C-18D6-430B-841C-3D271E74D1CD}"/>
              </a:ext>
            </a:extLst>
          </p:cNvPr>
          <p:cNvSpPr>
            <a:spLocks noGrp="1"/>
          </p:cNvSpPr>
          <p:nvPr>
            <p:ph idx="1"/>
          </p:nvPr>
        </p:nvSpPr>
        <p:spPr/>
        <p:txBody>
          <a:bodyPr/>
          <a:lstStyle/>
          <a:p>
            <a:pPr marL="0" indent="0">
              <a:buNone/>
            </a:pPr>
            <a:r>
              <a:rPr lang="en-GB" dirty="0"/>
              <a:t>The Elected Members who formed The Commission and North West ADASS wish to thank all of those people who bravely shared their story. </a:t>
            </a:r>
          </a:p>
          <a:p>
            <a:pPr marL="0" indent="0">
              <a:buNone/>
            </a:pPr>
            <a:endParaRPr lang="en-GB" dirty="0"/>
          </a:p>
          <a:p>
            <a:pPr marL="0" indent="0">
              <a:buNone/>
            </a:pPr>
            <a:r>
              <a:rPr lang="en-GB" dirty="0"/>
              <a:t>The work is dedicated to them and the thousands of people and organisations like them. </a:t>
            </a:r>
          </a:p>
          <a:p>
            <a:endParaRPr lang="en-GB" dirty="0"/>
          </a:p>
        </p:txBody>
      </p:sp>
      <p:pic>
        <p:nvPicPr>
          <p:cNvPr id="4" name="Picture 3">
            <a:extLst>
              <a:ext uri="{FF2B5EF4-FFF2-40B4-BE49-F238E27FC236}">
                <a16:creationId xmlns:a16="http://schemas.microsoft.com/office/drawing/2014/main" id="{457DA361-D1E7-4864-8E6E-9592545B45E0}"/>
              </a:ext>
            </a:extLst>
          </p:cNvPr>
          <p:cNvPicPr/>
          <p:nvPr/>
        </p:nvPicPr>
        <p:blipFill>
          <a:blip r:embed="rId2">
            <a:extLst>
              <a:ext uri="{28A0092B-C50C-407E-A947-70E740481C1C}">
                <a14:useLocalDpi xmlns:a14="http://schemas.microsoft.com/office/drawing/2010/main"/>
              </a:ext>
            </a:extLst>
          </a:blip>
          <a:stretch>
            <a:fillRect/>
          </a:stretch>
        </p:blipFill>
        <p:spPr>
          <a:xfrm>
            <a:off x="9090495" y="365125"/>
            <a:ext cx="2263305" cy="1258351"/>
          </a:xfrm>
          <a:prstGeom prst="rect">
            <a:avLst/>
          </a:prstGeom>
        </p:spPr>
      </p:pic>
    </p:spTree>
    <p:extLst>
      <p:ext uri="{BB962C8B-B14F-4D97-AF65-F5344CB8AC3E}">
        <p14:creationId xmlns:p14="http://schemas.microsoft.com/office/powerpoint/2010/main" val="2987714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CD8C2-883B-4236-AE31-83E5423F82EF}"/>
              </a:ext>
            </a:extLst>
          </p:cNvPr>
          <p:cNvSpPr>
            <a:spLocks noGrp="1"/>
          </p:cNvSpPr>
          <p:nvPr>
            <p:ph type="title"/>
          </p:nvPr>
        </p:nvSpPr>
        <p:spPr/>
        <p:txBody>
          <a:bodyPr/>
          <a:lstStyle/>
          <a:p>
            <a:r>
              <a:rPr lang="en-GB" dirty="0">
                <a:solidFill>
                  <a:srgbClr val="821031"/>
                </a:solidFill>
              </a:rPr>
              <a:t>Introduction</a:t>
            </a:r>
          </a:p>
        </p:txBody>
      </p:sp>
      <p:sp>
        <p:nvSpPr>
          <p:cNvPr id="3" name="Content Placeholder 2">
            <a:extLst>
              <a:ext uri="{FF2B5EF4-FFF2-40B4-BE49-F238E27FC236}">
                <a16:creationId xmlns:a16="http://schemas.microsoft.com/office/drawing/2014/main" id="{6C399B33-4BCA-489B-B45D-085D5CEE32F5}"/>
              </a:ext>
            </a:extLst>
          </p:cNvPr>
          <p:cNvSpPr>
            <a:spLocks noGrp="1"/>
          </p:cNvSpPr>
          <p:nvPr>
            <p:ph idx="1"/>
          </p:nvPr>
        </p:nvSpPr>
        <p:spPr/>
        <p:txBody>
          <a:bodyPr>
            <a:normAutofit fontScale="92500" lnSpcReduction="10000"/>
          </a:bodyPr>
          <a:lstStyle/>
          <a:p>
            <a:r>
              <a:rPr lang="en-GB" dirty="0"/>
              <a:t>The Commission was set up to contribute to a wider piece of work looking at lessons learned from the Covid-19 pandemic. </a:t>
            </a:r>
          </a:p>
          <a:p>
            <a:r>
              <a:rPr lang="en-GB" dirty="0"/>
              <a:t>The aim was to investigate the following: </a:t>
            </a:r>
          </a:p>
          <a:p>
            <a:pPr marL="0" indent="0">
              <a:buNone/>
            </a:pPr>
            <a:r>
              <a:rPr lang="en-GB" sz="2600" b="1" dirty="0">
                <a:effectLst/>
                <a:latin typeface="Calibri" panose="020F0502020204030204" pitchFamily="34" charset="0"/>
                <a:ea typeface="Calibri" panose="020F0502020204030204" pitchFamily="34" charset="0"/>
                <a:cs typeface="Times New Roman" panose="02020603050405020304" pitchFamily="18" charset="0"/>
              </a:rPr>
              <a:t>	“</a:t>
            </a:r>
            <a:r>
              <a:rPr lang="en-GB" sz="2600" b="1" i="1" dirty="0">
                <a:effectLst/>
                <a:latin typeface="Calibri" panose="020F0502020204030204" pitchFamily="34" charset="0"/>
                <a:ea typeface="Calibri" panose="020F0502020204030204" pitchFamily="34" charset="0"/>
                <a:cs typeface="Times New Roman" panose="02020603050405020304" pitchFamily="18" charset="0"/>
              </a:rPr>
              <a:t>What has been the impact of the pandemic on people who use adult 	social care services, their families and our communities and what does this 	tell us about the role our communities should play in supporting people to 	live independently at home?”</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t>The Commission was established by North West ADASS and used the existing network of NW Adult Social Care Portfolio Holders for its membership.</a:t>
            </a:r>
          </a:p>
          <a:p>
            <a:r>
              <a:rPr lang="en-GB" dirty="0"/>
              <a:t>Key lines of enquiry were agreed </a:t>
            </a:r>
          </a:p>
          <a:p>
            <a:pPr marL="0" indent="0">
              <a:buNone/>
            </a:pPr>
            <a:endParaRPr lang="en-GB" dirty="0"/>
          </a:p>
        </p:txBody>
      </p:sp>
      <p:pic>
        <p:nvPicPr>
          <p:cNvPr id="4" name="Picture 3">
            <a:extLst>
              <a:ext uri="{FF2B5EF4-FFF2-40B4-BE49-F238E27FC236}">
                <a16:creationId xmlns:a16="http://schemas.microsoft.com/office/drawing/2014/main" id="{76651052-0372-45F2-AC71-D1790B63911A}"/>
              </a:ext>
            </a:extLst>
          </p:cNvPr>
          <p:cNvPicPr/>
          <p:nvPr/>
        </p:nvPicPr>
        <p:blipFill>
          <a:blip r:embed="rId2">
            <a:extLst>
              <a:ext uri="{28A0092B-C50C-407E-A947-70E740481C1C}">
                <a14:useLocalDpi xmlns:a14="http://schemas.microsoft.com/office/drawing/2010/main"/>
              </a:ext>
            </a:extLst>
          </a:blip>
          <a:stretch>
            <a:fillRect/>
          </a:stretch>
        </p:blipFill>
        <p:spPr>
          <a:xfrm>
            <a:off x="8877661" y="365125"/>
            <a:ext cx="2263305" cy="1258351"/>
          </a:xfrm>
          <a:prstGeom prst="rect">
            <a:avLst/>
          </a:prstGeom>
        </p:spPr>
      </p:pic>
    </p:spTree>
    <p:extLst>
      <p:ext uri="{BB962C8B-B14F-4D97-AF65-F5344CB8AC3E}">
        <p14:creationId xmlns:p14="http://schemas.microsoft.com/office/powerpoint/2010/main" val="1209276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5D744-C43B-4BDE-886E-0F7FB4BD729E}"/>
              </a:ext>
            </a:extLst>
          </p:cNvPr>
          <p:cNvSpPr>
            <a:spLocks noGrp="1"/>
          </p:cNvSpPr>
          <p:nvPr>
            <p:ph type="title"/>
          </p:nvPr>
        </p:nvSpPr>
        <p:spPr>
          <a:xfrm>
            <a:off x="839788" y="457200"/>
            <a:ext cx="5592543" cy="930166"/>
          </a:xfrm>
        </p:spPr>
        <p:txBody>
          <a:bodyPr/>
          <a:lstStyle/>
          <a:p>
            <a:r>
              <a:rPr lang="en-GB" dirty="0">
                <a:solidFill>
                  <a:srgbClr val="821031"/>
                </a:solidFill>
              </a:rPr>
              <a:t>The Approach</a:t>
            </a:r>
          </a:p>
        </p:txBody>
      </p:sp>
      <p:pic>
        <p:nvPicPr>
          <p:cNvPr id="5" name="Content Placeholder 4">
            <a:extLst>
              <a:ext uri="{FF2B5EF4-FFF2-40B4-BE49-F238E27FC236}">
                <a16:creationId xmlns:a16="http://schemas.microsoft.com/office/drawing/2014/main" id="{C1BDDE1C-7D43-49FA-8BB1-84E9F2AA02DA}"/>
              </a:ext>
            </a:extLst>
          </p:cNvPr>
          <p:cNvPicPr>
            <a:picLocks noGrp="1" noChangeAspect="1"/>
          </p:cNvPicPr>
          <p:nvPr>
            <p:ph idx="1"/>
          </p:nvPr>
        </p:nvPicPr>
        <p:blipFill>
          <a:blip r:embed="rId2"/>
          <a:stretch>
            <a:fillRect/>
          </a:stretch>
        </p:blipFill>
        <p:spPr>
          <a:xfrm>
            <a:off x="7362299" y="2057878"/>
            <a:ext cx="4533075" cy="2855522"/>
          </a:xfrm>
          <a:prstGeom prst="rect">
            <a:avLst/>
          </a:prstGeom>
        </p:spPr>
      </p:pic>
      <p:sp>
        <p:nvSpPr>
          <p:cNvPr id="4" name="Text Placeholder 3">
            <a:extLst>
              <a:ext uri="{FF2B5EF4-FFF2-40B4-BE49-F238E27FC236}">
                <a16:creationId xmlns:a16="http://schemas.microsoft.com/office/drawing/2014/main" id="{F75C9495-46A8-4C20-8C7F-472524912792}"/>
              </a:ext>
            </a:extLst>
          </p:cNvPr>
          <p:cNvSpPr>
            <a:spLocks noGrp="1"/>
          </p:cNvSpPr>
          <p:nvPr>
            <p:ph type="body" sz="half" idx="2"/>
          </p:nvPr>
        </p:nvSpPr>
        <p:spPr>
          <a:xfrm>
            <a:off x="619071" y="1579845"/>
            <a:ext cx="6244184" cy="3811588"/>
          </a:xfrm>
        </p:spPr>
        <p:txBody>
          <a:bodyPr>
            <a:normAutofit fontScale="92500" lnSpcReduction="20000"/>
          </a:bodyPr>
          <a:lstStyle/>
          <a:p>
            <a:pPr marL="285750" indent="-285750">
              <a:buFont typeface="Arial" panose="020B0604020202020204" pitchFamily="34" charset="0"/>
              <a:buChar char="•"/>
            </a:pPr>
            <a:r>
              <a:rPr lang="en-GB" sz="2400" dirty="0"/>
              <a:t>An approach similar to a parliamentary select committee was taken.</a:t>
            </a:r>
          </a:p>
          <a:p>
            <a:pPr marL="285750" indent="-285750">
              <a:buFont typeface="Arial" panose="020B0604020202020204" pitchFamily="34" charset="0"/>
              <a:buChar char="•"/>
            </a:pPr>
            <a:r>
              <a:rPr lang="en-GB" sz="2400" dirty="0"/>
              <a:t>The Commission wanted to gather evidence from as many different people as possible.</a:t>
            </a:r>
          </a:p>
          <a:p>
            <a:pPr marL="285750" indent="-285750">
              <a:buFont typeface="Arial" panose="020B0604020202020204" pitchFamily="34" charset="0"/>
              <a:buChar char="•"/>
            </a:pPr>
            <a:r>
              <a:rPr lang="en-GB" sz="2400" dirty="0"/>
              <a:t>Evidence would be written but also heard at ‘listening sessions’ with the Commission Members. </a:t>
            </a:r>
          </a:p>
          <a:p>
            <a:pPr marL="285750" indent="-285750">
              <a:buFont typeface="Arial" panose="020B0604020202020204" pitchFamily="34" charset="0"/>
              <a:buChar char="•"/>
            </a:pPr>
            <a:r>
              <a:rPr lang="en-GB" sz="2400" dirty="0"/>
              <a:t>In early September, The Commission published a ‘Call for Evidence’. This was also produced in an easy read format. </a:t>
            </a:r>
          </a:p>
          <a:p>
            <a:pPr marL="285750" indent="-285750">
              <a:buFont typeface="Arial" panose="020B0604020202020204" pitchFamily="34" charset="0"/>
              <a:buChar char="•"/>
            </a:pPr>
            <a:r>
              <a:rPr lang="en-GB" sz="2400" dirty="0"/>
              <a:t>People asked to submit their story of the pandemic.</a:t>
            </a:r>
          </a:p>
          <a:p>
            <a:pPr marL="285750" indent="-285750">
              <a:buFont typeface="Arial" panose="020B0604020202020204" pitchFamily="34" charset="0"/>
              <a:buChar char="•"/>
            </a:pPr>
            <a:r>
              <a:rPr lang="en-GB" sz="2400" dirty="0"/>
              <a:t>41 submissions were received which covered stories relating to 102 people </a:t>
            </a:r>
          </a:p>
        </p:txBody>
      </p:sp>
      <p:pic>
        <p:nvPicPr>
          <p:cNvPr id="6" name="Picture 5">
            <a:extLst>
              <a:ext uri="{FF2B5EF4-FFF2-40B4-BE49-F238E27FC236}">
                <a16:creationId xmlns:a16="http://schemas.microsoft.com/office/drawing/2014/main" id="{027C842E-1D9D-4576-8F92-C015D9378783}"/>
              </a:ext>
            </a:extLst>
          </p:cNvPr>
          <p:cNvPicPr/>
          <p:nvPr/>
        </p:nvPicPr>
        <p:blipFill>
          <a:blip r:embed="rId3">
            <a:extLst>
              <a:ext uri="{28A0092B-C50C-407E-A947-70E740481C1C}">
                <a14:useLocalDpi xmlns:a14="http://schemas.microsoft.com/office/drawing/2010/main"/>
              </a:ext>
            </a:extLst>
          </a:blip>
          <a:stretch>
            <a:fillRect/>
          </a:stretch>
        </p:blipFill>
        <p:spPr>
          <a:xfrm>
            <a:off x="9088907" y="429478"/>
            <a:ext cx="2263305" cy="1258351"/>
          </a:xfrm>
          <a:prstGeom prst="rect">
            <a:avLst/>
          </a:prstGeom>
        </p:spPr>
      </p:pic>
    </p:spTree>
    <p:extLst>
      <p:ext uri="{BB962C8B-B14F-4D97-AF65-F5344CB8AC3E}">
        <p14:creationId xmlns:p14="http://schemas.microsoft.com/office/powerpoint/2010/main" val="919617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5D7A1-745F-45DC-9742-61659CDC7840}"/>
              </a:ext>
            </a:extLst>
          </p:cNvPr>
          <p:cNvSpPr>
            <a:spLocks noGrp="1"/>
          </p:cNvSpPr>
          <p:nvPr>
            <p:ph type="title"/>
          </p:nvPr>
        </p:nvSpPr>
        <p:spPr>
          <a:xfrm>
            <a:off x="710488" y="404647"/>
            <a:ext cx="3932237" cy="886592"/>
          </a:xfrm>
        </p:spPr>
        <p:txBody>
          <a:bodyPr>
            <a:normAutofit/>
          </a:bodyPr>
          <a:lstStyle/>
          <a:p>
            <a:r>
              <a:rPr lang="en-GB" sz="3600" dirty="0">
                <a:solidFill>
                  <a:srgbClr val="821031"/>
                </a:solidFill>
              </a:rPr>
              <a:t>Listening Sessions</a:t>
            </a:r>
          </a:p>
        </p:txBody>
      </p:sp>
      <p:sp>
        <p:nvSpPr>
          <p:cNvPr id="3" name="Content Placeholder 2">
            <a:extLst>
              <a:ext uri="{FF2B5EF4-FFF2-40B4-BE49-F238E27FC236}">
                <a16:creationId xmlns:a16="http://schemas.microsoft.com/office/drawing/2014/main" id="{BC8BC915-F433-4B50-8F0B-4CEBFD5EC9FE}"/>
              </a:ext>
            </a:extLst>
          </p:cNvPr>
          <p:cNvSpPr>
            <a:spLocks noGrp="1"/>
          </p:cNvSpPr>
          <p:nvPr>
            <p:ph idx="1"/>
          </p:nvPr>
        </p:nvSpPr>
        <p:spPr/>
        <p:txBody>
          <a:bodyPr>
            <a:normAutofit/>
          </a:bodyPr>
          <a:lstStyle/>
          <a:p>
            <a:endParaRPr lang="en-GB" sz="2000" dirty="0"/>
          </a:p>
        </p:txBody>
      </p:sp>
      <p:sp>
        <p:nvSpPr>
          <p:cNvPr id="5" name="Text Placeholder 4">
            <a:extLst>
              <a:ext uri="{FF2B5EF4-FFF2-40B4-BE49-F238E27FC236}">
                <a16:creationId xmlns:a16="http://schemas.microsoft.com/office/drawing/2014/main" id="{C2C56503-CA1F-449F-A8BD-1F9341B22127}"/>
              </a:ext>
            </a:extLst>
          </p:cNvPr>
          <p:cNvSpPr>
            <a:spLocks noGrp="1"/>
          </p:cNvSpPr>
          <p:nvPr>
            <p:ph type="body" sz="half" idx="2"/>
          </p:nvPr>
        </p:nvSpPr>
        <p:spPr>
          <a:xfrm>
            <a:off x="577030" y="2057400"/>
            <a:ext cx="3932237" cy="3811588"/>
          </a:xfrm>
        </p:spPr>
        <p:txBody>
          <a:bodyPr>
            <a:normAutofit lnSpcReduction="10000"/>
          </a:bodyPr>
          <a:lstStyle/>
          <a:p>
            <a:pPr marL="285750" indent="-285750">
              <a:buFont typeface="Arial" panose="020B0604020202020204" pitchFamily="34" charset="0"/>
              <a:buChar char="•"/>
            </a:pPr>
            <a:r>
              <a:rPr lang="en-GB" sz="2000" dirty="0"/>
              <a:t>The Commission held four virtual listening sessions in October 2020</a:t>
            </a:r>
          </a:p>
          <a:p>
            <a:pPr marL="285750" indent="-285750">
              <a:buFont typeface="Arial" panose="020B0604020202020204" pitchFamily="34" charset="0"/>
              <a:buChar char="•"/>
            </a:pPr>
            <a:r>
              <a:rPr lang="en-GB" sz="2000" dirty="0"/>
              <a:t>In the listening sessions, The Commission heard from 16 people who were a mix of people who have care and support needs, family members and carers, and organisations who support people. </a:t>
            </a:r>
          </a:p>
          <a:p>
            <a:pPr marL="285750" indent="-285750">
              <a:buFont typeface="Arial" panose="020B0604020202020204" pitchFamily="34" charset="0"/>
              <a:buChar char="•"/>
            </a:pPr>
            <a:r>
              <a:rPr lang="en-GB" sz="2000" dirty="0"/>
              <a:t>People were given 30 minute slots which allowed for them to tell their story and members to ask questions. </a:t>
            </a:r>
          </a:p>
          <a:p>
            <a:endParaRPr lang="en-GB" dirty="0"/>
          </a:p>
        </p:txBody>
      </p:sp>
      <p:graphicFrame>
        <p:nvGraphicFramePr>
          <p:cNvPr id="4" name="Table 3">
            <a:extLst>
              <a:ext uri="{FF2B5EF4-FFF2-40B4-BE49-F238E27FC236}">
                <a16:creationId xmlns:a16="http://schemas.microsoft.com/office/drawing/2014/main" id="{E6174B2B-09DE-40CD-983D-2295A7670BFA}"/>
              </a:ext>
            </a:extLst>
          </p:cNvPr>
          <p:cNvGraphicFramePr>
            <a:graphicFrameLocks noGrp="1"/>
          </p:cNvGraphicFramePr>
          <p:nvPr>
            <p:extLst>
              <p:ext uri="{D42A27DB-BD31-4B8C-83A1-F6EECF244321}">
                <p14:modId xmlns:p14="http://schemas.microsoft.com/office/powerpoint/2010/main" val="88794023"/>
              </p:ext>
            </p:extLst>
          </p:nvPr>
        </p:nvGraphicFramePr>
        <p:xfrm>
          <a:off x="5266907" y="1642683"/>
          <a:ext cx="6004761" cy="4361893"/>
        </p:xfrm>
        <a:graphic>
          <a:graphicData uri="http://schemas.openxmlformats.org/drawingml/2006/table">
            <a:tbl>
              <a:tblPr firstRow="1" firstCol="1" bandRow="1">
                <a:tableStyleId>{5C22544A-7EE6-4342-B048-85BDC9FD1C3A}</a:tableStyleId>
              </a:tblPr>
              <a:tblGrid>
                <a:gridCol w="2601534">
                  <a:extLst>
                    <a:ext uri="{9D8B030D-6E8A-4147-A177-3AD203B41FA5}">
                      <a16:colId xmlns:a16="http://schemas.microsoft.com/office/drawing/2014/main" val="1201822216"/>
                    </a:ext>
                  </a:extLst>
                </a:gridCol>
                <a:gridCol w="3403227">
                  <a:extLst>
                    <a:ext uri="{9D8B030D-6E8A-4147-A177-3AD203B41FA5}">
                      <a16:colId xmlns:a16="http://schemas.microsoft.com/office/drawing/2014/main" val="3638288557"/>
                    </a:ext>
                  </a:extLst>
                </a:gridCol>
              </a:tblGrid>
              <a:tr h="313841">
                <a:tc>
                  <a:txBody>
                    <a:bodyPr/>
                    <a:lstStyle/>
                    <a:p>
                      <a:pPr>
                        <a:lnSpc>
                          <a:spcPct val="107000"/>
                        </a:lnSpc>
                        <a:spcAft>
                          <a:spcPts val="800"/>
                        </a:spcAft>
                      </a:pPr>
                      <a:r>
                        <a:rPr lang="en-US" sz="1700">
                          <a:effectLst/>
                        </a:rPr>
                        <a:t>Session </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04004" marR="104004" marT="0" marB="0"/>
                </a:tc>
                <a:tc>
                  <a:txBody>
                    <a:bodyPr/>
                    <a:lstStyle/>
                    <a:p>
                      <a:pPr>
                        <a:lnSpc>
                          <a:spcPct val="107000"/>
                        </a:lnSpc>
                        <a:spcAft>
                          <a:spcPts val="800"/>
                        </a:spcAft>
                      </a:pPr>
                      <a:r>
                        <a:rPr lang="en-US" sz="1700" dirty="0">
                          <a:effectLst/>
                        </a:rPr>
                        <a:t>Theme</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104004" marR="104004" marT="0" marB="0"/>
                </a:tc>
                <a:extLst>
                  <a:ext uri="{0D108BD9-81ED-4DB2-BD59-A6C34878D82A}">
                    <a16:rowId xmlns:a16="http://schemas.microsoft.com/office/drawing/2014/main" val="2435909806"/>
                  </a:ext>
                </a:extLst>
              </a:tr>
              <a:tr h="1012013">
                <a:tc>
                  <a:txBody>
                    <a:bodyPr/>
                    <a:lstStyle/>
                    <a:p>
                      <a:pPr>
                        <a:lnSpc>
                          <a:spcPct val="107000"/>
                        </a:lnSpc>
                        <a:spcAft>
                          <a:spcPts val="800"/>
                        </a:spcAft>
                      </a:pPr>
                      <a:r>
                        <a:rPr lang="en-US" sz="1700" dirty="0">
                          <a:effectLst/>
                        </a:rPr>
                        <a:t>Session 1 – 2</a:t>
                      </a:r>
                      <a:r>
                        <a:rPr lang="en-US" sz="1700" baseline="30000" dirty="0">
                          <a:effectLst/>
                        </a:rPr>
                        <a:t>nd </a:t>
                      </a:r>
                      <a:r>
                        <a:rPr lang="en-US" sz="1700" dirty="0">
                          <a:effectLst/>
                        </a:rPr>
                        <a:t>October 2020</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104004" marR="104004" marT="0" marB="0"/>
                </a:tc>
                <a:tc>
                  <a:txBody>
                    <a:bodyPr/>
                    <a:lstStyle/>
                    <a:p>
                      <a:pPr>
                        <a:lnSpc>
                          <a:spcPct val="107000"/>
                        </a:lnSpc>
                        <a:spcAft>
                          <a:spcPts val="800"/>
                        </a:spcAft>
                      </a:pPr>
                      <a:r>
                        <a:rPr lang="en-US" sz="1700" dirty="0">
                          <a:effectLst/>
                        </a:rPr>
                        <a:t>Community and voluntary sector </a:t>
                      </a:r>
                      <a:r>
                        <a:rPr lang="en-US" sz="1700" dirty="0" err="1">
                          <a:effectLst/>
                        </a:rPr>
                        <a:t>organisations</a:t>
                      </a:r>
                      <a:r>
                        <a:rPr lang="en-US" sz="1700" dirty="0">
                          <a:effectLst/>
                        </a:rPr>
                        <a:t> - </a:t>
                      </a:r>
                      <a:endParaRPr lang="en-GB" sz="1700" dirty="0">
                        <a:effectLst/>
                      </a:endParaRPr>
                    </a:p>
                    <a:p>
                      <a:pPr>
                        <a:lnSpc>
                          <a:spcPct val="107000"/>
                        </a:lnSpc>
                        <a:spcAft>
                          <a:spcPts val="800"/>
                        </a:spcAft>
                      </a:pPr>
                      <a:r>
                        <a:rPr lang="en-US" sz="1700" dirty="0">
                          <a:effectLst/>
                        </a:rPr>
                        <a:t> </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104004" marR="104004" marT="0" marB="0"/>
                </a:tc>
                <a:extLst>
                  <a:ext uri="{0D108BD9-81ED-4DB2-BD59-A6C34878D82A}">
                    <a16:rowId xmlns:a16="http://schemas.microsoft.com/office/drawing/2014/main" val="4264089461"/>
                  </a:ext>
                </a:extLst>
              </a:tr>
              <a:tr h="1012013">
                <a:tc>
                  <a:txBody>
                    <a:bodyPr/>
                    <a:lstStyle/>
                    <a:p>
                      <a:pPr>
                        <a:lnSpc>
                          <a:spcPct val="107000"/>
                        </a:lnSpc>
                        <a:spcAft>
                          <a:spcPts val="800"/>
                        </a:spcAft>
                      </a:pPr>
                      <a:r>
                        <a:rPr lang="en-US" sz="1700" dirty="0">
                          <a:effectLst/>
                        </a:rPr>
                        <a:t>Session 2 – 6</a:t>
                      </a:r>
                      <a:r>
                        <a:rPr lang="en-US" sz="1700" baseline="30000" dirty="0">
                          <a:effectLst/>
                        </a:rPr>
                        <a:t>th</a:t>
                      </a:r>
                      <a:r>
                        <a:rPr lang="en-US" sz="1700" dirty="0">
                          <a:effectLst/>
                        </a:rPr>
                        <a:t> October 2020</a:t>
                      </a:r>
                      <a:endParaRPr lang="en-GB" sz="1700" dirty="0">
                        <a:effectLst/>
                      </a:endParaRPr>
                    </a:p>
                    <a:p>
                      <a:pPr>
                        <a:lnSpc>
                          <a:spcPct val="107000"/>
                        </a:lnSpc>
                        <a:spcAft>
                          <a:spcPts val="800"/>
                        </a:spcAft>
                      </a:pPr>
                      <a:r>
                        <a:rPr lang="en-US" sz="1700" dirty="0">
                          <a:effectLst/>
                        </a:rPr>
                        <a:t> </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104004" marR="104004" marT="0" marB="0"/>
                </a:tc>
                <a:tc>
                  <a:txBody>
                    <a:bodyPr/>
                    <a:lstStyle/>
                    <a:p>
                      <a:pPr>
                        <a:lnSpc>
                          <a:spcPct val="107000"/>
                        </a:lnSpc>
                        <a:spcAft>
                          <a:spcPts val="800"/>
                        </a:spcAft>
                      </a:pPr>
                      <a:r>
                        <a:rPr lang="en-US" sz="1700">
                          <a:effectLst/>
                        </a:rPr>
                        <a:t>Commissioned Adult social care providers - </a:t>
                      </a:r>
                      <a:endParaRPr lang="en-GB" sz="1700">
                        <a:effectLst/>
                      </a:endParaRPr>
                    </a:p>
                    <a:p>
                      <a:pPr>
                        <a:lnSpc>
                          <a:spcPct val="107000"/>
                        </a:lnSpc>
                        <a:spcAft>
                          <a:spcPts val="800"/>
                        </a:spcAft>
                      </a:pPr>
                      <a:r>
                        <a:rPr lang="en-US" sz="1700">
                          <a:effectLst/>
                        </a:rPr>
                        <a:t> </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04004" marR="104004" marT="0" marB="0"/>
                </a:tc>
                <a:extLst>
                  <a:ext uri="{0D108BD9-81ED-4DB2-BD59-A6C34878D82A}">
                    <a16:rowId xmlns:a16="http://schemas.microsoft.com/office/drawing/2014/main" val="2535707701"/>
                  </a:ext>
                </a:extLst>
              </a:tr>
              <a:tr h="1012013">
                <a:tc>
                  <a:txBody>
                    <a:bodyPr/>
                    <a:lstStyle/>
                    <a:p>
                      <a:pPr>
                        <a:lnSpc>
                          <a:spcPct val="107000"/>
                        </a:lnSpc>
                        <a:spcAft>
                          <a:spcPts val="800"/>
                        </a:spcAft>
                      </a:pPr>
                      <a:r>
                        <a:rPr lang="en-US" sz="1700">
                          <a:effectLst/>
                        </a:rPr>
                        <a:t>Session 3 – 13</a:t>
                      </a:r>
                      <a:r>
                        <a:rPr lang="en-US" sz="1700" baseline="30000">
                          <a:effectLst/>
                        </a:rPr>
                        <a:t>th</a:t>
                      </a:r>
                      <a:r>
                        <a:rPr lang="en-US" sz="1700">
                          <a:effectLst/>
                        </a:rPr>
                        <a:t> October 2020</a:t>
                      </a:r>
                      <a:endParaRPr lang="en-GB" sz="1700">
                        <a:effectLst/>
                      </a:endParaRPr>
                    </a:p>
                    <a:p>
                      <a:pPr>
                        <a:lnSpc>
                          <a:spcPct val="107000"/>
                        </a:lnSpc>
                        <a:spcAft>
                          <a:spcPts val="800"/>
                        </a:spcAft>
                      </a:pPr>
                      <a:r>
                        <a:rPr lang="en-US" sz="1700">
                          <a:effectLst/>
                        </a:rPr>
                        <a:t> </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04004" marR="104004" marT="0" marB="0"/>
                </a:tc>
                <a:tc>
                  <a:txBody>
                    <a:bodyPr/>
                    <a:lstStyle/>
                    <a:p>
                      <a:pPr>
                        <a:lnSpc>
                          <a:spcPct val="107000"/>
                        </a:lnSpc>
                        <a:spcAft>
                          <a:spcPts val="800"/>
                        </a:spcAft>
                      </a:pPr>
                      <a:r>
                        <a:rPr lang="en-US" sz="1700">
                          <a:effectLst/>
                        </a:rPr>
                        <a:t>Adults aged 65 and over </a:t>
                      </a:r>
                      <a:endParaRPr lang="en-GB" sz="1700">
                        <a:effectLst/>
                      </a:endParaRPr>
                    </a:p>
                    <a:p>
                      <a:pPr>
                        <a:lnSpc>
                          <a:spcPct val="107000"/>
                        </a:lnSpc>
                        <a:spcAft>
                          <a:spcPts val="800"/>
                        </a:spcAft>
                      </a:pPr>
                      <a:r>
                        <a:rPr lang="en-US" sz="1700">
                          <a:effectLst/>
                        </a:rPr>
                        <a:t> </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04004" marR="104004" marT="0" marB="0"/>
                </a:tc>
                <a:extLst>
                  <a:ext uri="{0D108BD9-81ED-4DB2-BD59-A6C34878D82A}">
                    <a16:rowId xmlns:a16="http://schemas.microsoft.com/office/drawing/2014/main" val="2656235993"/>
                  </a:ext>
                </a:extLst>
              </a:tr>
              <a:tr h="1012013">
                <a:tc>
                  <a:txBody>
                    <a:bodyPr/>
                    <a:lstStyle/>
                    <a:p>
                      <a:pPr>
                        <a:lnSpc>
                          <a:spcPct val="107000"/>
                        </a:lnSpc>
                        <a:spcAft>
                          <a:spcPts val="800"/>
                        </a:spcAft>
                      </a:pPr>
                      <a:r>
                        <a:rPr lang="en-US" sz="1700">
                          <a:effectLst/>
                        </a:rPr>
                        <a:t>Session 4 – 16</a:t>
                      </a:r>
                      <a:r>
                        <a:rPr lang="en-US" sz="1700" baseline="30000">
                          <a:effectLst/>
                        </a:rPr>
                        <a:t>th</a:t>
                      </a:r>
                      <a:r>
                        <a:rPr lang="en-US" sz="1700">
                          <a:effectLst/>
                        </a:rPr>
                        <a:t> October 2020</a:t>
                      </a:r>
                      <a:endParaRPr lang="en-GB" sz="1700">
                        <a:effectLst/>
                      </a:endParaRPr>
                    </a:p>
                    <a:p>
                      <a:pPr>
                        <a:lnSpc>
                          <a:spcPct val="107000"/>
                        </a:lnSpc>
                        <a:spcAft>
                          <a:spcPts val="800"/>
                        </a:spcAft>
                      </a:pPr>
                      <a:r>
                        <a:rPr lang="en-US" sz="1700">
                          <a:effectLst/>
                        </a:rPr>
                        <a:t> </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104004" marR="104004" marT="0" marB="0"/>
                </a:tc>
                <a:tc>
                  <a:txBody>
                    <a:bodyPr/>
                    <a:lstStyle/>
                    <a:p>
                      <a:pPr>
                        <a:lnSpc>
                          <a:spcPct val="107000"/>
                        </a:lnSpc>
                        <a:spcAft>
                          <a:spcPts val="800"/>
                        </a:spcAft>
                      </a:pPr>
                      <a:r>
                        <a:rPr lang="en-US" sz="1700" dirty="0">
                          <a:effectLst/>
                        </a:rPr>
                        <a:t>Adults aged 18-64 </a:t>
                      </a:r>
                      <a:endParaRPr lang="en-GB" sz="1700" dirty="0">
                        <a:effectLst/>
                      </a:endParaRPr>
                    </a:p>
                    <a:p>
                      <a:pPr>
                        <a:lnSpc>
                          <a:spcPct val="107000"/>
                        </a:lnSpc>
                        <a:spcAft>
                          <a:spcPts val="800"/>
                        </a:spcAft>
                      </a:pPr>
                      <a:r>
                        <a:rPr lang="en-US" sz="1700" dirty="0">
                          <a:effectLst/>
                        </a:rPr>
                        <a:t> </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104004" marR="104004" marT="0" marB="0"/>
                </a:tc>
                <a:extLst>
                  <a:ext uri="{0D108BD9-81ED-4DB2-BD59-A6C34878D82A}">
                    <a16:rowId xmlns:a16="http://schemas.microsoft.com/office/drawing/2014/main" val="330867151"/>
                  </a:ext>
                </a:extLst>
              </a:tr>
            </a:tbl>
          </a:graphicData>
        </a:graphic>
      </p:graphicFrame>
      <p:pic>
        <p:nvPicPr>
          <p:cNvPr id="21" name="Picture 20">
            <a:extLst>
              <a:ext uri="{FF2B5EF4-FFF2-40B4-BE49-F238E27FC236}">
                <a16:creationId xmlns:a16="http://schemas.microsoft.com/office/drawing/2014/main" id="{7769323F-DEAF-4A42-863B-5EDE1D773806}"/>
              </a:ext>
            </a:extLst>
          </p:cNvPr>
          <p:cNvPicPr/>
          <p:nvPr/>
        </p:nvPicPr>
        <p:blipFill>
          <a:blip r:embed="rId2">
            <a:extLst>
              <a:ext uri="{28A0092B-C50C-407E-A947-70E740481C1C}">
                <a14:useLocalDpi xmlns:a14="http://schemas.microsoft.com/office/drawing/2010/main"/>
              </a:ext>
            </a:extLst>
          </a:blip>
          <a:stretch>
            <a:fillRect/>
          </a:stretch>
        </p:blipFill>
        <p:spPr>
          <a:xfrm>
            <a:off x="9092083" y="358249"/>
            <a:ext cx="2263305" cy="1258351"/>
          </a:xfrm>
          <a:prstGeom prst="rect">
            <a:avLst/>
          </a:prstGeom>
        </p:spPr>
      </p:pic>
    </p:spTree>
    <p:extLst>
      <p:ext uri="{BB962C8B-B14F-4D97-AF65-F5344CB8AC3E}">
        <p14:creationId xmlns:p14="http://schemas.microsoft.com/office/powerpoint/2010/main" val="3023284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643AC-2520-4566-8E35-D53A9AD7A299}"/>
              </a:ext>
            </a:extLst>
          </p:cNvPr>
          <p:cNvSpPr>
            <a:spLocks noGrp="1"/>
          </p:cNvSpPr>
          <p:nvPr>
            <p:ph type="title"/>
          </p:nvPr>
        </p:nvSpPr>
        <p:spPr/>
        <p:txBody>
          <a:bodyPr/>
          <a:lstStyle/>
          <a:p>
            <a:r>
              <a:rPr lang="en-GB" dirty="0">
                <a:solidFill>
                  <a:srgbClr val="821031"/>
                </a:solidFill>
              </a:rPr>
              <a:t>What people told us</a:t>
            </a:r>
          </a:p>
        </p:txBody>
      </p:sp>
      <p:sp>
        <p:nvSpPr>
          <p:cNvPr id="3" name="Content Placeholder 2">
            <a:extLst>
              <a:ext uri="{FF2B5EF4-FFF2-40B4-BE49-F238E27FC236}">
                <a16:creationId xmlns:a16="http://schemas.microsoft.com/office/drawing/2014/main" id="{D5976AF9-64B7-441F-8373-D9C4ED709940}"/>
              </a:ext>
            </a:extLst>
          </p:cNvPr>
          <p:cNvSpPr>
            <a:spLocks noGrp="1"/>
          </p:cNvSpPr>
          <p:nvPr>
            <p:ph idx="1"/>
          </p:nvPr>
        </p:nvSpPr>
        <p:spPr/>
        <p:txBody>
          <a:bodyPr>
            <a:normAutofit lnSpcReduction="10000"/>
          </a:bodyPr>
          <a:lstStyle/>
          <a:p>
            <a:r>
              <a:rPr lang="en-US" sz="1800" dirty="0">
                <a:effectLst/>
                <a:latin typeface="Calibri" panose="020F0502020204030204" pitchFamily="34" charset="0"/>
                <a:ea typeface="Times New Roman" panose="02020603050405020304" pitchFamily="18" charset="0"/>
                <a:cs typeface="Calibri" panose="020F0502020204030204" pitchFamily="34" charset="0"/>
              </a:rPr>
              <a:t>The stories told us that, for the majority, life had been extremely challenging over the period of the pandemic and was having a significant impact on people’s mental wellbeing.</a:t>
            </a:r>
            <a:endParaRPr lang="en-GB" sz="1800" dirty="0">
              <a:effectLst/>
              <a:latin typeface="Calibri" panose="020F0502020204030204" pitchFamily="34" charset="0"/>
              <a:ea typeface="Times New Roman" panose="02020603050405020304" pitchFamily="18" charset="0"/>
              <a:cs typeface="Calibri" panose="020F0502020204030204" pitchFamily="34" charset="0"/>
            </a:endParaRPr>
          </a:p>
          <a:p>
            <a:r>
              <a:rPr lang="en-GB" sz="1800" dirty="0">
                <a:latin typeface="Calibri" panose="020F0502020204030204" pitchFamily="34" charset="0"/>
                <a:ea typeface="Times New Roman" panose="02020603050405020304" pitchFamily="18" charset="0"/>
                <a:cs typeface="Calibri" panose="020F0502020204030204" pitchFamily="34" charset="0"/>
              </a:rPr>
              <a:t>Many people told of the stresses caused by the lockdown. Services were stopped. Contact with statutory services was difficult. Phones not being answered. People felt abandoned. </a:t>
            </a:r>
          </a:p>
          <a:p>
            <a:r>
              <a:rPr lang="en-GB" sz="1800" dirty="0">
                <a:latin typeface="Calibri" panose="020F0502020204030204" pitchFamily="34" charset="0"/>
                <a:ea typeface="Times New Roman" panose="02020603050405020304" pitchFamily="18" charset="0"/>
                <a:cs typeface="Calibri" panose="020F0502020204030204" pitchFamily="34" charset="0"/>
              </a:rPr>
              <a:t>People’s mental wellbeing significantly impacted. </a:t>
            </a:r>
          </a:p>
          <a:p>
            <a:r>
              <a:rPr lang="en-GB" sz="1800" dirty="0">
                <a:latin typeface="Calibri" panose="020F0502020204030204" pitchFamily="34" charset="0"/>
                <a:ea typeface="Times New Roman" panose="02020603050405020304" pitchFamily="18" charset="0"/>
                <a:cs typeface="Calibri" panose="020F0502020204030204" pitchFamily="34" charset="0"/>
              </a:rPr>
              <a:t>Some people had to start providing significantly more amounts of care to family members which placed (and continues to place) huge stresses on families. </a:t>
            </a:r>
          </a:p>
          <a:p>
            <a:r>
              <a:rPr lang="en-GB" sz="1800" dirty="0">
                <a:latin typeface="Calibri" panose="020F0502020204030204" pitchFamily="34" charset="0"/>
                <a:ea typeface="Times New Roman" panose="02020603050405020304" pitchFamily="18" charset="0"/>
                <a:cs typeface="Calibri" panose="020F0502020204030204" pitchFamily="34" charset="0"/>
              </a:rPr>
              <a:t>Accessing services digitally were a benefit to some but also excluded others who found it extremely hard or impossible to access services or support offered in this way. </a:t>
            </a:r>
          </a:p>
          <a:p>
            <a:r>
              <a:rPr lang="en-GB" sz="1800" dirty="0">
                <a:latin typeface="Calibri" panose="020F0502020204030204" pitchFamily="34" charset="0"/>
                <a:ea typeface="Times New Roman" panose="02020603050405020304" pitchFamily="18" charset="0"/>
                <a:cs typeface="Calibri" panose="020F0502020204030204" pitchFamily="34" charset="0"/>
              </a:rPr>
              <a:t>Some people spoke of the immense value of community services which provided things like food, weekly check-in calls and information. </a:t>
            </a:r>
          </a:p>
          <a:p>
            <a:r>
              <a:rPr lang="en-GB" sz="1800" dirty="0">
                <a:latin typeface="Calibri" panose="020F0502020204030204" pitchFamily="34" charset="0"/>
                <a:ea typeface="Times New Roman" panose="02020603050405020304" pitchFamily="18" charset="0"/>
                <a:cs typeface="Calibri" panose="020F0502020204030204" pitchFamily="34" charset="0"/>
              </a:rPr>
              <a:t>Not being able to visit relatives in care homes or supported living accommodation had caused huge amounts of distress to people. </a:t>
            </a:r>
          </a:p>
          <a:p>
            <a:r>
              <a:rPr lang="en-GB" sz="1800" dirty="0">
                <a:latin typeface="Calibri" panose="020F0502020204030204" pitchFamily="34" charset="0"/>
                <a:ea typeface="Times New Roman" panose="02020603050405020304" pitchFamily="18" charset="0"/>
                <a:cs typeface="Calibri" panose="020F0502020204030204" pitchFamily="34" charset="0"/>
              </a:rPr>
              <a:t>Some people who have direct payments were frustrated at not being able to use them differently and more flexibly </a:t>
            </a:r>
            <a:r>
              <a:rPr lang="en-GB" sz="1800" dirty="0" err="1">
                <a:latin typeface="Calibri" panose="020F0502020204030204" pitchFamily="34" charset="0"/>
                <a:ea typeface="Times New Roman" panose="02020603050405020304" pitchFamily="18" charset="0"/>
                <a:cs typeface="Calibri" panose="020F0502020204030204" pitchFamily="34" charset="0"/>
              </a:rPr>
              <a:t>eg</a:t>
            </a:r>
            <a:r>
              <a:rPr lang="en-GB" sz="1800" dirty="0">
                <a:latin typeface="Calibri" panose="020F0502020204030204" pitchFamily="34" charset="0"/>
                <a:ea typeface="Times New Roman" panose="02020603050405020304" pitchFamily="18" charset="0"/>
                <a:cs typeface="Calibri" panose="020F0502020204030204" pitchFamily="34" charset="0"/>
              </a:rPr>
              <a:t> to buy an IPAD. </a:t>
            </a:r>
          </a:p>
        </p:txBody>
      </p:sp>
      <p:pic>
        <p:nvPicPr>
          <p:cNvPr id="4" name="Picture 3">
            <a:extLst>
              <a:ext uri="{FF2B5EF4-FFF2-40B4-BE49-F238E27FC236}">
                <a16:creationId xmlns:a16="http://schemas.microsoft.com/office/drawing/2014/main" id="{0D34E44B-7A8C-4214-AD28-ECC7A110C2CB}"/>
              </a:ext>
            </a:extLst>
          </p:cNvPr>
          <p:cNvPicPr/>
          <p:nvPr/>
        </p:nvPicPr>
        <p:blipFill>
          <a:blip r:embed="rId2">
            <a:extLst>
              <a:ext uri="{28A0092B-C50C-407E-A947-70E740481C1C}">
                <a14:useLocalDpi xmlns:a14="http://schemas.microsoft.com/office/drawing/2010/main"/>
              </a:ext>
            </a:extLst>
          </a:blip>
          <a:stretch>
            <a:fillRect/>
          </a:stretch>
        </p:blipFill>
        <p:spPr>
          <a:xfrm>
            <a:off x="9090495" y="398730"/>
            <a:ext cx="2263305" cy="1258351"/>
          </a:xfrm>
          <a:prstGeom prst="rect">
            <a:avLst/>
          </a:prstGeom>
        </p:spPr>
      </p:pic>
    </p:spTree>
    <p:extLst>
      <p:ext uri="{BB962C8B-B14F-4D97-AF65-F5344CB8AC3E}">
        <p14:creationId xmlns:p14="http://schemas.microsoft.com/office/powerpoint/2010/main" val="1697689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69DDC-F157-4D1F-A81F-9B2559D786C0}"/>
              </a:ext>
            </a:extLst>
          </p:cNvPr>
          <p:cNvSpPr>
            <a:spLocks noGrp="1"/>
          </p:cNvSpPr>
          <p:nvPr>
            <p:ph type="title"/>
          </p:nvPr>
        </p:nvSpPr>
        <p:spPr/>
        <p:txBody>
          <a:bodyPr/>
          <a:lstStyle/>
          <a:p>
            <a:r>
              <a:rPr lang="en-GB" dirty="0">
                <a:solidFill>
                  <a:srgbClr val="821031"/>
                </a:solidFill>
              </a:rPr>
              <a:t>What organisations told us</a:t>
            </a:r>
          </a:p>
        </p:txBody>
      </p:sp>
      <p:sp>
        <p:nvSpPr>
          <p:cNvPr id="3" name="Content Placeholder 2">
            <a:extLst>
              <a:ext uri="{FF2B5EF4-FFF2-40B4-BE49-F238E27FC236}">
                <a16:creationId xmlns:a16="http://schemas.microsoft.com/office/drawing/2014/main" id="{3704753A-C025-4F2B-9034-CB23A8F2D6B9}"/>
              </a:ext>
            </a:extLst>
          </p:cNvPr>
          <p:cNvSpPr>
            <a:spLocks noGrp="1"/>
          </p:cNvSpPr>
          <p:nvPr>
            <p:ph idx="1"/>
          </p:nvPr>
        </p:nvSpPr>
        <p:spPr/>
        <p:txBody>
          <a:bodyPr>
            <a:normAutofit fontScale="62500" lnSpcReduction="20000"/>
          </a:bodyPr>
          <a:lstStyle/>
          <a:p>
            <a:r>
              <a:rPr lang="en-GB" dirty="0"/>
              <a:t>The stories told of rapid adaptation to the needs of people by services and innovation driven by necessity and a sense of moral obligation.</a:t>
            </a:r>
          </a:p>
          <a:p>
            <a:r>
              <a:rPr lang="en-GB" dirty="0"/>
              <a:t>Community organisations, especially, responded and adapted quickly making very practical decisions to support people </a:t>
            </a:r>
            <a:r>
              <a:rPr lang="en-GB" dirty="0" err="1"/>
              <a:t>eg</a:t>
            </a:r>
            <a:r>
              <a:rPr lang="en-GB" dirty="0"/>
              <a:t> establishing a website, street level WhatsApp groups, food parcels, recruiting volunteers etc. </a:t>
            </a:r>
          </a:p>
          <a:p>
            <a:r>
              <a:rPr lang="en-GB" dirty="0"/>
              <a:t>Organisations described a sense of freedom to do things for people who may not ordinarily access the service and of being allowed to be ‘brave’. Taking managed risks was encouraged. </a:t>
            </a:r>
          </a:p>
          <a:p>
            <a:r>
              <a:rPr lang="en-GB" dirty="0"/>
              <a:t>Some services described the switch to digital services and the challenges they faced </a:t>
            </a:r>
            <a:r>
              <a:rPr lang="en-GB" dirty="0" err="1"/>
              <a:t>eg</a:t>
            </a:r>
            <a:r>
              <a:rPr lang="en-GB" dirty="0"/>
              <a:t> taking payments, inclusion. But they also described a future where digital services should play a more prominent role in offering greater personalisation and choice. </a:t>
            </a:r>
          </a:p>
          <a:p>
            <a:r>
              <a:rPr lang="en-GB" dirty="0"/>
              <a:t>Organisations providing statutory social care told of their frustration at national policy and guidance which changed often. </a:t>
            </a:r>
          </a:p>
          <a:p>
            <a:r>
              <a:rPr lang="en-GB" dirty="0"/>
              <a:t>There were frustrations at local communications which tended to focus on the virus rather than services and support available to people. </a:t>
            </a:r>
          </a:p>
          <a:p>
            <a:r>
              <a:rPr lang="en-GB" dirty="0"/>
              <a:t>A care home provider told of the dedication of staff, the difficulties and distress caused by balancing protection with quality of life and the value of links they had developed with other care homes and community organisations such as the library and local theatre.  </a:t>
            </a:r>
          </a:p>
          <a:p>
            <a:endParaRPr lang="en-GB" dirty="0"/>
          </a:p>
          <a:p>
            <a:endParaRPr lang="en-GB" dirty="0"/>
          </a:p>
        </p:txBody>
      </p:sp>
      <p:pic>
        <p:nvPicPr>
          <p:cNvPr id="4" name="Picture 3">
            <a:extLst>
              <a:ext uri="{FF2B5EF4-FFF2-40B4-BE49-F238E27FC236}">
                <a16:creationId xmlns:a16="http://schemas.microsoft.com/office/drawing/2014/main" id="{D7DDC1C4-72E8-44CF-8234-FA4021EC92BE}"/>
              </a:ext>
            </a:extLst>
          </p:cNvPr>
          <p:cNvPicPr/>
          <p:nvPr/>
        </p:nvPicPr>
        <p:blipFill>
          <a:blip r:embed="rId2">
            <a:extLst>
              <a:ext uri="{28A0092B-C50C-407E-A947-70E740481C1C}">
                <a14:useLocalDpi xmlns:a14="http://schemas.microsoft.com/office/drawing/2010/main"/>
              </a:ext>
            </a:extLst>
          </a:blip>
          <a:stretch>
            <a:fillRect/>
          </a:stretch>
        </p:blipFill>
        <p:spPr>
          <a:xfrm>
            <a:off x="9203481" y="230188"/>
            <a:ext cx="2263305" cy="1258351"/>
          </a:xfrm>
          <a:prstGeom prst="rect">
            <a:avLst/>
          </a:prstGeom>
        </p:spPr>
      </p:pic>
    </p:spTree>
    <p:extLst>
      <p:ext uri="{BB962C8B-B14F-4D97-AF65-F5344CB8AC3E}">
        <p14:creationId xmlns:p14="http://schemas.microsoft.com/office/powerpoint/2010/main" val="3852853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3AB9A-F417-4239-99C3-55A632FC73E9}"/>
              </a:ext>
            </a:extLst>
          </p:cNvPr>
          <p:cNvSpPr>
            <a:spLocks noGrp="1"/>
          </p:cNvSpPr>
          <p:nvPr>
            <p:ph type="title"/>
          </p:nvPr>
        </p:nvSpPr>
        <p:spPr/>
        <p:txBody>
          <a:bodyPr/>
          <a:lstStyle/>
          <a:p>
            <a:r>
              <a:rPr lang="en-GB" dirty="0">
                <a:solidFill>
                  <a:srgbClr val="821031"/>
                </a:solidFill>
              </a:rPr>
              <a:t>Conclusions</a:t>
            </a:r>
          </a:p>
        </p:txBody>
      </p:sp>
      <p:sp>
        <p:nvSpPr>
          <p:cNvPr id="3" name="Content Placeholder 2">
            <a:extLst>
              <a:ext uri="{FF2B5EF4-FFF2-40B4-BE49-F238E27FC236}">
                <a16:creationId xmlns:a16="http://schemas.microsoft.com/office/drawing/2014/main" id="{A65206C5-72F4-4170-B40D-6885B37ADA83}"/>
              </a:ext>
            </a:extLst>
          </p:cNvPr>
          <p:cNvSpPr>
            <a:spLocks noGrp="1"/>
          </p:cNvSpPr>
          <p:nvPr>
            <p:ph idx="1"/>
          </p:nvPr>
        </p:nvSpPr>
        <p:spPr/>
        <p:txBody>
          <a:bodyPr>
            <a:normAutofit fontScale="62500" lnSpcReduction="20000"/>
          </a:bodyPr>
          <a:lstStyle/>
          <a:p>
            <a:r>
              <a:rPr lang="en-GB" dirty="0"/>
              <a:t>The needs of family or other unpaid carers are increasing. They are an essential part of the ‘system’ and the pandemic has increased the pressures on them. The pandemic has created a new generation of carers who perhaps hadn’t envisaged playing this role but require support, information and guidance to avoid future problems.</a:t>
            </a:r>
          </a:p>
          <a:p>
            <a:r>
              <a:rPr lang="en-GB" dirty="0"/>
              <a:t>Mental health, anxiety and depression was the overriding issue for people, their families and organisations resulting from the pandemic. The pandemic has taken its toll on physical health but we ignore the impact on mental health now and in the future at our peril. We must look at ways of supporting people, carers, the care and support workforce in the long-term. </a:t>
            </a:r>
          </a:p>
          <a:p>
            <a:r>
              <a:rPr lang="en-GB" dirty="0"/>
              <a:t>The pandemic has meant for some that personalisation has been reduced and human rights are impacted (</a:t>
            </a:r>
            <a:r>
              <a:rPr lang="en-GB" dirty="0" err="1"/>
              <a:t>eg</a:t>
            </a:r>
            <a:r>
              <a:rPr lang="en-GB" dirty="0"/>
              <a:t> loss of care home visiting); for others it has provided greater opportunity to accessing services in ways that suit them (</a:t>
            </a:r>
            <a:r>
              <a:rPr lang="en-GB" dirty="0" err="1"/>
              <a:t>eg</a:t>
            </a:r>
            <a:r>
              <a:rPr lang="en-GB" dirty="0"/>
              <a:t> use of digital).  People want more flexibility to use their direct payments as they wish. Personalisation should be strengthened as a result of this. The effects of it were evident in the stories we heard. </a:t>
            </a:r>
          </a:p>
          <a:p>
            <a:r>
              <a:rPr lang="en-GB" dirty="0"/>
              <a:t>Providers benefitted from the flexibility to be creative and deliver services in ways which suited them and their communities. In the pandemic this was driven by necessity and a ‘permission’ to do what it takes but led to possibly more personalised services and better outcomes for people. </a:t>
            </a:r>
          </a:p>
          <a:p>
            <a:r>
              <a:rPr lang="en-GB" dirty="0"/>
              <a:t>‘Blended’ approaches to care and support emerged as a key development </a:t>
            </a:r>
            <a:r>
              <a:rPr lang="en-GB" dirty="0" err="1"/>
              <a:t>ie</a:t>
            </a:r>
            <a:r>
              <a:rPr lang="en-GB" dirty="0"/>
              <a:t> the mix of digital and other forms of service delivery such as face to face. </a:t>
            </a:r>
          </a:p>
          <a:p>
            <a:endParaRPr lang="en-GB" dirty="0"/>
          </a:p>
          <a:p>
            <a:endParaRPr lang="en-GB" dirty="0"/>
          </a:p>
          <a:p>
            <a:endParaRPr lang="en-GB" dirty="0"/>
          </a:p>
          <a:p>
            <a:pPr marL="0" indent="0">
              <a:buNone/>
            </a:pPr>
            <a:endParaRPr lang="en-GB" dirty="0"/>
          </a:p>
        </p:txBody>
      </p:sp>
      <p:pic>
        <p:nvPicPr>
          <p:cNvPr id="4" name="Picture 3">
            <a:extLst>
              <a:ext uri="{FF2B5EF4-FFF2-40B4-BE49-F238E27FC236}">
                <a16:creationId xmlns:a16="http://schemas.microsoft.com/office/drawing/2014/main" id="{BF3BC18C-F05E-4B86-AF45-3F9AFC5C7172}"/>
              </a:ext>
            </a:extLst>
          </p:cNvPr>
          <p:cNvPicPr/>
          <p:nvPr/>
        </p:nvPicPr>
        <p:blipFill>
          <a:blip r:embed="rId2">
            <a:extLst>
              <a:ext uri="{28A0092B-C50C-407E-A947-70E740481C1C}">
                <a14:useLocalDpi xmlns:a14="http://schemas.microsoft.com/office/drawing/2010/main"/>
              </a:ext>
            </a:extLst>
          </a:blip>
          <a:stretch>
            <a:fillRect/>
          </a:stretch>
        </p:blipFill>
        <p:spPr>
          <a:xfrm>
            <a:off x="8856641" y="365125"/>
            <a:ext cx="2263305" cy="1258351"/>
          </a:xfrm>
          <a:prstGeom prst="rect">
            <a:avLst/>
          </a:prstGeom>
        </p:spPr>
      </p:pic>
    </p:spTree>
    <p:extLst>
      <p:ext uri="{BB962C8B-B14F-4D97-AF65-F5344CB8AC3E}">
        <p14:creationId xmlns:p14="http://schemas.microsoft.com/office/powerpoint/2010/main" val="1791925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F1B0-026A-4333-B15F-0E687BA407E6}"/>
              </a:ext>
            </a:extLst>
          </p:cNvPr>
          <p:cNvSpPr>
            <a:spLocks noGrp="1"/>
          </p:cNvSpPr>
          <p:nvPr>
            <p:ph type="title"/>
          </p:nvPr>
        </p:nvSpPr>
        <p:spPr/>
        <p:txBody>
          <a:bodyPr/>
          <a:lstStyle/>
          <a:p>
            <a:r>
              <a:rPr lang="en-GB" dirty="0">
                <a:solidFill>
                  <a:srgbClr val="821031"/>
                </a:solidFill>
              </a:rPr>
              <a:t>Recommendations for Councils</a:t>
            </a:r>
          </a:p>
        </p:txBody>
      </p:sp>
      <p:sp>
        <p:nvSpPr>
          <p:cNvPr id="3" name="Content Placeholder 2">
            <a:extLst>
              <a:ext uri="{FF2B5EF4-FFF2-40B4-BE49-F238E27FC236}">
                <a16:creationId xmlns:a16="http://schemas.microsoft.com/office/drawing/2014/main" id="{864F8DC4-073A-40AA-BE5D-39A5A0072503}"/>
              </a:ext>
            </a:extLst>
          </p:cNvPr>
          <p:cNvSpPr>
            <a:spLocks noGrp="1"/>
          </p:cNvSpPr>
          <p:nvPr>
            <p:ph idx="1"/>
          </p:nvPr>
        </p:nvSpPr>
        <p:spPr/>
        <p:txBody>
          <a:bodyPr>
            <a:normAutofit fontScale="70000" lnSpcReduction="20000"/>
          </a:bodyPr>
          <a:lstStyle/>
          <a:p>
            <a:pPr marL="514350" indent="-514350">
              <a:buAutoNum type="arabicPeriod"/>
            </a:pPr>
            <a:r>
              <a:rPr lang="en-GB" dirty="0"/>
              <a:t>Councils should say thank you to all adult care and support services</a:t>
            </a:r>
          </a:p>
          <a:p>
            <a:pPr marL="514350" indent="-514350">
              <a:buAutoNum type="arabicPeriod"/>
            </a:pPr>
            <a:r>
              <a:rPr lang="en-GB" dirty="0"/>
              <a:t>Take active steps to build the capacity of the community and voluntary sector to provide health, care and wellbeing services.</a:t>
            </a:r>
          </a:p>
          <a:p>
            <a:pPr marL="514350" indent="-514350">
              <a:buAutoNum type="arabicPeriod"/>
            </a:pPr>
            <a:r>
              <a:rPr lang="en-GB" dirty="0"/>
              <a:t>Strengthen the wellbeing support, guidance and information available to family and unpaid carers. </a:t>
            </a:r>
          </a:p>
          <a:p>
            <a:pPr marL="514350" indent="-514350">
              <a:buAutoNum type="arabicPeriod"/>
            </a:pPr>
            <a:r>
              <a:rPr lang="en-GB" dirty="0"/>
              <a:t>Increase the use of direct payments and make them quick and easy to obtain and more flexible.</a:t>
            </a:r>
          </a:p>
          <a:p>
            <a:pPr marL="514350" indent="-514350">
              <a:buAutoNum type="arabicPeriod"/>
            </a:pPr>
            <a:r>
              <a:rPr lang="en-GB" dirty="0"/>
              <a:t>Use role as place-based leaders to communicate across organisations helping vulnerable and isolated people. </a:t>
            </a:r>
          </a:p>
          <a:p>
            <a:pPr marL="514350" indent="-514350">
              <a:buAutoNum type="arabicPeriod"/>
            </a:pPr>
            <a:r>
              <a:rPr lang="en-GB" dirty="0"/>
              <a:t>Support creativity in your providers.</a:t>
            </a:r>
          </a:p>
          <a:p>
            <a:pPr marL="514350" indent="-514350">
              <a:buAutoNum type="arabicPeriod"/>
            </a:pPr>
            <a:r>
              <a:rPr lang="en-GB" dirty="0"/>
              <a:t>Work to make digital services part of blended approaches to meeting need. </a:t>
            </a:r>
          </a:p>
          <a:p>
            <a:pPr marL="514350" indent="-514350">
              <a:buAutoNum type="arabicPeriod"/>
            </a:pPr>
            <a:r>
              <a:rPr lang="en-GB" dirty="0"/>
              <a:t>Collaborate with care home providers and provide leadership to design approaches for safe visiting in care homes.</a:t>
            </a:r>
          </a:p>
          <a:p>
            <a:pPr marL="514350" indent="-514350">
              <a:buAutoNum type="arabicPeriod"/>
            </a:pPr>
            <a:r>
              <a:rPr lang="en-GB" dirty="0"/>
              <a:t>Work with providers and people who use services to redesign day services and shape the market to allow for greater choice, flexibility and accessibility for people. </a:t>
            </a:r>
          </a:p>
        </p:txBody>
      </p:sp>
      <p:pic>
        <p:nvPicPr>
          <p:cNvPr id="4" name="Picture 3">
            <a:extLst>
              <a:ext uri="{FF2B5EF4-FFF2-40B4-BE49-F238E27FC236}">
                <a16:creationId xmlns:a16="http://schemas.microsoft.com/office/drawing/2014/main" id="{4BAB4F07-17AC-4325-B71B-2A6A625757A9}"/>
              </a:ext>
            </a:extLst>
          </p:cNvPr>
          <p:cNvPicPr/>
          <p:nvPr/>
        </p:nvPicPr>
        <p:blipFill>
          <a:blip r:embed="rId2">
            <a:extLst>
              <a:ext uri="{28A0092B-C50C-407E-A947-70E740481C1C}">
                <a14:useLocalDpi xmlns:a14="http://schemas.microsoft.com/office/drawing/2010/main"/>
              </a:ext>
            </a:extLst>
          </a:blip>
          <a:stretch>
            <a:fillRect/>
          </a:stretch>
        </p:blipFill>
        <p:spPr>
          <a:xfrm>
            <a:off x="8972254" y="567274"/>
            <a:ext cx="2263305" cy="1258351"/>
          </a:xfrm>
          <a:prstGeom prst="rect">
            <a:avLst/>
          </a:prstGeom>
        </p:spPr>
      </p:pic>
    </p:spTree>
    <p:extLst>
      <p:ext uri="{BB962C8B-B14F-4D97-AF65-F5344CB8AC3E}">
        <p14:creationId xmlns:p14="http://schemas.microsoft.com/office/powerpoint/2010/main" val="2491414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5BE38-13D3-4133-92D1-3063E8CEAF8D}"/>
              </a:ext>
            </a:extLst>
          </p:cNvPr>
          <p:cNvSpPr>
            <a:spLocks noGrp="1"/>
          </p:cNvSpPr>
          <p:nvPr>
            <p:ph type="title"/>
          </p:nvPr>
        </p:nvSpPr>
        <p:spPr/>
        <p:txBody>
          <a:bodyPr/>
          <a:lstStyle/>
          <a:p>
            <a:r>
              <a:rPr lang="en-GB" dirty="0">
                <a:solidFill>
                  <a:srgbClr val="821031"/>
                </a:solidFill>
              </a:rPr>
              <a:t>Recommendations with regional </a:t>
            </a:r>
            <a:br>
              <a:rPr lang="en-GB" dirty="0">
                <a:solidFill>
                  <a:srgbClr val="821031"/>
                </a:solidFill>
              </a:rPr>
            </a:br>
            <a:r>
              <a:rPr lang="en-GB" dirty="0">
                <a:solidFill>
                  <a:srgbClr val="821031"/>
                </a:solidFill>
              </a:rPr>
              <a:t>and national significance</a:t>
            </a:r>
          </a:p>
        </p:txBody>
      </p:sp>
      <p:sp>
        <p:nvSpPr>
          <p:cNvPr id="3" name="Content Placeholder 2">
            <a:extLst>
              <a:ext uri="{FF2B5EF4-FFF2-40B4-BE49-F238E27FC236}">
                <a16:creationId xmlns:a16="http://schemas.microsoft.com/office/drawing/2014/main" id="{2B8BB08D-4448-4761-B2C2-9AA61A8BBFF1}"/>
              </a:ext>
            </a:extLst>
          </p:cNvPr>
          <p:cNvSpPr>
            <a:spLocks noGrp="1"/>
          </p:cNvSpPr>
          <p:nvPr>
            <p:ph idx="1"/>
          </p:nvPr>
        </p:nvSpPr>
        <p:spPr/>
        <p:txBody>
          <a:bodyPr/>
          <a:lstStyle/>
          <a:p>
            <a:pPr marL="514350" indent="-514350">
              <a:buAutoNum type="arabicPeriod"/>
            </a:pPr>
            <a:r>
              <a:rPr lang="en-GB" dirty="0"/>
              <a:t>Identify and share best practice in particular in relation to infection control, facilitating visits, use of direct payments, working with volunteers, day service provision and outcome-based commissioning. </a:t>
            </a:r>
          </a:p>
          <a:p>
            <a:pPr marL="514350" indent="-514350">
              <a:buAutoNum type="arabicPeriod"/>
            </a:pPr>
            <a:r>
              <a:rPr lang="en-GB" dirty="0"/>
              <a:t>Bring the needs of family and unpaid carers to the forefront and recognise this group of people in strategies and approaches relating to the adult social care workforce, living well at home, and preventing deterioration and hospital admissions.</a:t>
            </a:r>
          </a:p>
          <a:p>
            <a:pPr marL="514350" indent="-514350">
              <a:buAutoNum type="arabicPeriod"/>
            </a:pPr>
            <a:r>
              <a:rPr lang="en-GB" dirty="0"/>
              <a:t>Facilitate the development of new models of care based on the experience of the pandemic. For example, day services. </a:t>
            </a:r>
          </a:p>
          <a:p>
            <a:endParaRPr lang="en-GB" dirty="0"/>
          </a:p>
        </p:txBody>
      </p:sp>
      <p:pic>
        <p:nvPicPr>
          <p:cNvPr id="4" name="Picture 3">
            <a:extLst>
              <a:ext uri="{FF2B5EF4-FFF2-40B4-BE49-F238E27FC236}">
                <a16:creationId xmlns:a16="http://schemas.microsoft.com/office/drawing/2014/main" id="{ADB6CB8E-21EE-453D-ADB8-820AFB88DA3A}"/>
              </a:ext>
            </a:extLst>
          </p:cNvPr>
          <p:cNvPicPr/>
          <p:nvPr/>
        </p:nvPicPr>
        <p:blipFill>
          <a:blip r:embed="rId2">
            <a:extLst>
              <a:ext uri="{28A0092B-C50C-407E-A947-70E740481C1C}">
                <a14:useLocalDpi xmlns:a14="http://schemas.microsoft.com/office/drawing/2010/main"/>
              </a:ext>
            </a:extLst>
          </a:blip>
          <a:stretch>
            <a:fillRect/>
          </a:stretch>
        </p:blipFill>
        <p:spPr>
          <a:xfrm>
            <a:off x="9224502" y="432337"/>
            <a:ext cx="2263305" cy="1258351"/>
          </a:xfrm>
          <a:prstGeom prst="rect">
            <a:avLst/>
          </a:prstGeom>
        </p:spPr>
      </p:pic>
    </p:spTree>
    <p:extLst>
      <p:ext uri="{BB962C8B-B14F-4D97-AF65-F5344CB8AC3E}">
        <p14:creationId xmlns:p14="http://schemas.microsoft.com/office/powerpoint/2010/main" val="24710024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496</TotalTime>
  <Words>1537</Words>
  <Application>Microsoft Office PowerPoint</Application>
  <PresentationFormat>Widescreen</PresentationFormat>
  <Paragraphs>92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 North West Elected Member Commission</vt:lpstr>
      <vt:lpstr>Introduction</vt:lpstr>
      <vt:lpstr>The Approach</vt:lpstr>
      <vt:lpstr>Listening Sessions</vt:lpstr>
      <vt:lpstr>What people told us</vt:lpstr>
      <vt:lpstr>What organisations told us</vt:lpstr>
      <vt:lpstr>Conclusions</vt:lpstr>
      <vt:lpstr>Recommendations for Councils</vt:lpstr>
      <vt:lpstr>Recommendations with regional  and national significance</vt:lpstr>
      <vt:lpstr>Closing Remark</vt:lpstr>
      <vt:lpstr>Publication </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 West Elected Member Commission</dc:title>
  <dc:creator>Emerson, Matthew</dc:creator>
  <cp:lastModifiedBy>Emerson, Matthew</cp:lastModifiedBy>
  <cp:revision>15</cp:revision>
  <dcterms:created xsi:type="dcterms:W3CDTF">2020-11-26T09:51:15Z</dcterms:created>
  <dcterms:modified xsi:type="dcterms:W3CDTF">2020-11-26T18:07:56Z</dcterms:modified>
</cp:coreProperties>
</file>